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Basic" panose="020B0604020202020204" charset="0"/>
      <p:regular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Manjari" panose="02000503000000000000" pitchFamily="2" charset="0"/>
      <p:regular r:id="rId24"/>
      <p:bold r:id="rId25"/>
    </p:embeddedFont>
    <p:embeddedFont>
      <p:font typeface="Manjari Thin"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d6b8a4983c_0_132: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d6b8a4983c_0_132: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d9664fec46_0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d9664fec46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e284b9791a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e284b9791a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d6b8a4983c_0_69: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a:p>
        </p:txBody>
      </p:sp>
      <p:sp>
        <p:nvSpPr>
          <p:cNvPr id="266" name="Google Shape;266;g2d6b8a4983c_0_69:notes"/>
          <p:cNvSpPr>
            <a:spLocks noGrp="1" noRot="1" noChangeAspect="1"/>
          </p:cNvSpPr>
          <p:nvPr>
            <p:ph type="sldImg" idx="2"/>
          </p:nvPr>
        </p:nvSpPr>
        <p:spPr>
          <a:xfrm>
            <a:off x="397565" y="685488"/>
            <a:ext cx="606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9664fec46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d9664fec4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d9664fec4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d9664fec4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d9664fec46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d9664fec46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d9664fec46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d9664fec46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a:spcBef>
                <a:spcPts val="1000"/>
              </a:spcBef>
              <a:spcAft>
                <a:spcPts val="0"/>
              </a:spcAft>
              <a:buSzPts val="2800"/>
              <a:buChar char="•"/>
              <a:defRPr/>
            </a:lvl1pPr>
            <a:lvl2pPr marL="914400" lvl="1" indent="-381000">
              <a:spcBef>
                <a:spcPts val="500"/>
              </a:spcBef>
              <a:spcAft>
                <a:spcPts val="0"/>
              </a:spcAft>
              <a:buSzPts val="2400"/>
              <a:buChar char="•"/>
              <a:defRPr/>
            </a:lvl2pPr>
            <a:lvl3pPr marL="1371600" lvl="2" indent="-355600">
              <a:spcBef>
                <a:spcPts val="500"/>
              </a:spcBef>
              <a:spcAft>
                <a:spcPts val="0"/>
              </a:spcAft>
              <a:buSzPts val="2000"/>
              <a:buChar char="•"/>
              <a:defRPr/>
            </a:lvl3pPr>
            <a:lvl4pPr marL="1828800" lvl="3" indent="-342900">
              <a:spcBef>
                <a:spcPts val="500"/>
              </a:spcBef>
              <a:spcAft>
                <a:spcPts val="0"/>
              </a:spcAft>
              <a:buSzPts val="1800"/>
              <a:buChar char="•"/>
              <a:defRPr/>
            </a:lvl4pPr>
            <a:lvl5pPr marL="2286000" lvl="4" indent="-342900">
              <a:spcBef>
                <a:spcPts val="500"/>
              </a:spcBef>
              <a:spcAft>
                <a:spcPts val="0"/>
              </a:spcAft>
              <a:buSzPts val="1800"/>
              <a:buChar char="•"/>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p:nvPr/>
        </p:nvSpPr>
        <p:spPr>
          <a:xfrm>
            <a:off x="0" y="0"/>
            <a:ext cx="12192000" cy="6858000"/>
          </a:xfrm>
          <a:prstGeom prst="rect">
            <a:avLst/>
          </a:prstGeom>
          <a:solidFill>
            <a:srgbClr val="18295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anjari Thin"/>
              <a:ea typeface="Manjari Thin"/>
              <a:cs typeface="Manjari Thin"/>
              <a:sym typeface="Manjari Thin"/>
            </a:endParaRPr>
          </a:p>
        </p:txBody>
      </p:sp>
      <p:pic>
        <p:nvPicPr>
          <p:cNvPr id="93" name="Google Shape;93;p14"/>
          <p:cNvPicPr preferRelativeResize="0"/>
          <p:nvPr/>
        </p:nvPicPr>
        <p:blipFill rotWithShape="1">
          <a:blip r:embed="rId3">
            <a:alphaModFix/>
          </a:blip>
          <a:srcRect/>
          <a:stretch/>
        </p:blipFill>
        <p:spPr>
          <a:xfrm>
            <a:off x="1893927" y="115142"/>
            <a:ext cx="8236043" cy="1640703"/>
          </a:xfrm>
          <a:prstGeom prst="rect">
            <a:avLst/>
          </a:prstGeom>
          <a:noFill/>
          <a:ln>
            <a:noFill/>
          </a:ln>
        </p:spPr>
      </p:pic>
      <p:sp>
        <p:nvSpPr>
          <p:cNvPr id="94" name="Google Shape;94;p14"/>
          <p:cNvSpPr txBox="1">
            <a:spLocks noGrp="1"/>
          </p:cNvSpPr>
          <p:nvPr>
            <p:ph type="ctrTitle"/>
          </p:nvPr>
        </p:nvSpPr>
        <p:spPr>
          <a:xfrm>
            <a:off x="25" y="2526900"/>
            <a:ext cx="12192000" cy="11385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930"/>
              <a:buNone/>
            </a:pPr>
            <a:r>
              <a:rPr lang="es-CR" sz="2980">
                <a:solidFill>
                  <a:schemeClr val="lt1"/>
                </a:solidFill>
                <a:latin typeface="Arial"/>
                <a:ea typeface="Arial"/>
                <a:cs typeface="Arial"/>
                <a:sym typeface="Arial"/>
              </a:rPr>
              <a:t>Perfil de la población femenina, por condición de actividad,</a:t>
            </a:r>
            <a:endParaRPr sz="2980">
              <a:solidFill>
                <a:schemeClr val="lt1"/>
              </a:solidFill>
              <a:latin typeface="Arial"/>
              <a:ea typeface="Arial"/>
              <a:cs typeface="Arial"/>
              <a:sym typeface="Arial"/>
            </a:endParaRPr>
          </a:p>
          <a:p>
            <a:pPr marL="0" lvl="0" indent="0" algn="ctr" rtl="0">
              <a:lnSpc>
                <a:spcPct val="100000"/>
              </a:lnSpc>
              <a:spcBef>
                <a:spcPts val="0"/>
              </a:spcBef>
              <a:spcAft>
                <a:spcPts val="0"/>
              </a:spcAft>
              <a:buSzPts val="6930"/>
              <a:buNone/>
            </a:pPr>
            <a:r>
              <a:rPr lang="es-CR" sz="2980">
                <a:solidFill>
                  <a:schemeClr val="lt1"/>
                </a:solidFill>
                <a:latin typeface="Arial"/>
                <a:ea typeface="Arial"/>
                <a:cs typeface="Arial"/>
                <a:sym typeface="Arial"/>
              </a:rPr>
              <a:t> IV Trimestre 2024</a:t>
            </a:r>
            <a:endParaRPr sz="5500">
              <a:latin typeface="Arial"/>
              <a:ea typeface="Arial"/>
              <a:cs typeface="Arial"/>
              <a:sym typeface="Arial"/>
            </a:endParaRPr>
          </a:p>
        </p:txBody>
      </p:sp>
      <p:sp>
        <p:nvSpPr>
          <p:cNvPr id="95" name="Google Shape;95;p14"/>
          <p:cNvSpPr txBox="1"/>
          <p:nvPr/>
        </p:nvSpPr>
        <p:spPr>
          <a:xfrm>
            <a:off x="1303950" y="4505527"/>
            <a:ext cx="9584100" cy="1023900"/>
          </a:xfrm>
          <a:prstGeom prst="rect">
            <a:avLst/>
          </a:prstGeom>
          <a:noFill/>
          <a:ln>
            <a:noFill/>
          </a:ln>
        </p:spPr>
        <p:txBody>
          <a:bodyPr spcFirstLastPara="1" wrap="square" lIns="121900" tIns="121900" rIns="121900" bIns="121900" anchor="b" anchorCtr="0">
            <a:noAutofit/>
          </a:bodyPr>
          <a:lstStyle/>
          <a:p>
            <a:pPr marL="0" marR="0" lvl="0" indent="0" algn="ctr" rtl="0">
              <a:lnSpc>
                <a:spcPct val="90000"/>
              </a:lnSpc>
              <a:spcBef>
                <a:spcPts val="0"/>
              </a:spcBef>
              <a:spcAft>
                <a:spcPts val="0"/>
              </a:spcAft>
              <a:buClr>
                <a:schemeClr val="dk1"/>
              </a:buClr>
              <a:buSzPts val="3200"/>
              <a:buFont typeface="Arial"/>
              <a:buNone/>
            </a:pPr>
            <a:r>
              <a:rPr lang="es-CR" sz="1900">
                <a:solidFill>
                  <a:schemeClr val="lt1"/>
                </a:solidFill>
              </a:rPr>
              <a:t>Dirección Nacional de Empleo</a:t>
            </a:r>
            <a:endParaRPr sz="1900">
              <a:solidFill>
                <a:schemeClr val="lt1"/>
              </a:solidFill>
            </a:endParaRPr>
          </a:p>
          <a:p>
            <a:pPr marL="0" marR="0" lvl="0" indent="0" algn="ctr" rtl="0">
              <a:lnSpc>
                <a:spcPct val="90000"/>
              </a:lnSpc>
              <a:spcBef>
                <a:spcPts val="0"/>
              </a:spcBef>
              <a:spcAft>
                <a:spcPts val="0"/>
              </a:spcAft>
              <a:buClr>
                <a:schemeClr val="dk1"/>
              </a:buClr>
              <a:buSzPts val="3200"/>
              <a:buFont typeface="Arial"/>
              <a:buNone/>
            </a:pPr>
            <a:r>
              <a:rPr lang="es-CR" sz="1900">
                <a:solidFill>
                  <a:schemeClr val="lt1"/>
                </a:solidFill>
              </a:rPr>
              <a:t>Observatorio del Mercado Laboral</a:t>
            </a:r>
            <a:endParaRPr sz="1900">
              <a:solidFill>
                <a:schemeClr val="lt1"/>
              </a:solidFill>
            </a:endParaRPr>
          </a:p>
          <a:p>
            <a:pPr marL="0" marR="0" lvl="0" indent="0" algn="ctr" rtl="0">
              <a:lnSpc>
                <a:spcPct val="90000"/>
              </a:lnSpc>
              <a:spcBef>
                <a:spcPts val="0"/>
              </a:spcBef>
              <a:spcAft>
                <a:spcPts val="0"/>
              </a:spcAft>
              <a:buClr>
                <a:schemeClr val="dk1"/>
              </a:buClr>
              <a:buSzPts val="3200"/>
              <a:buFont typeface="Arial"/>
              <a:buNone/>
            </a:pPr>
            <a:endParaRPr sz="1900">
              <a:solidFill>
                <a:schemeClr val="lt1"/>
              </a:solidFill>
              <a:latin typeface="Basic"/>
              <a:ea typeface="Basic"/>
              <a:cs typeface="Basic"/>
              <a:sym typeface="Basic"/>
            </a:endParaRPr>
          </a:p>
        </p:txBody>
      </p:sp>
      <p:sp>
        <p:nvSpPr>
          <p:cNvPr id="96" name="Google Shape;96;p14"/>
          <p:cNvSpPr txBox="1"/>
          <p:nvPr/>
        </p:nvSpPr>
        <p:spPr>
          <a:xfrm>
            <a:off x="9748450" y="5860950"/>
            <a:ext cx="1877700" cy="601200"/>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rgbClr val="000000"/>
              </a:buClr>
              <a:buSzPts val="2400"/>
              <a:buFont typeface="Arial"/>
              <a:buNone/>
            </a:pPr>
            <a:r>
              <a:rPr lang="es-CR" sz="1700" b="1">
                <a:solidFill>
                  <a:srgbClr val="FFFFFF"/>
                </a:solidFill>
              </a:rPr>
              <a:t>Febrero 2025</a:t>
            </a:r>
            <a:endParaRPr sz="1700" b="1">
              <a:solidFill>
                <a:srgbClr val="FFFFFF"/>
              </a:solidFill>
            </a:endParaRPr>
          </a:p>
          <a:p>
            <a:pPr marL="0" marR="0" lvl="0" indent="0" algn="ctr" rtl="0">
              <a:lnSpc>
                <a:spcPct val="90000"/>
              </a:lnSpc>
              <a:spcBef>
                <a:spcPts val="0"/>
              </a:spcBef>
              <a:spcAft>
                <a:spcPts val="0"/>
              </a:spcAft>
              <a:buClr>
                <a:srgbClr val="000000"/>
              </a:buClr>
              <a:buSzPts val="2400"/>
              <a:buFont typeface="Arial"/>
              <a:buNone/>
            </a:pPr>
            <a:endParaRPr sz="1400" b="1">
              <a:solidFill>
                <a:srgbClr val="FFFFFF"/>
              </a:solidFill>
              <a:latin typeface="Basic"/>
              <a:ea typeface="Basic"/>
              <a:cs typeface="Basic"/>
              <a:sym typeface="Bas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p:nvPr/>
        </p:nvSpPr>
        <p:spPr>
          <a:xfrm>
            <a:off x="440813" y="4525375"/>
            <a:ext cx="1497900" cy="18243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endParaRPr>
          </a:p>
          <a:p>
            <a:pPr marL="0" marR="0" lvl="0" indent="0" algn="ctr" rtl="0">
              <a:lnSpc>
                <a:spcPct val="100000"/>
              </a:lnSpc>
              <a:spcBef>
                <a:spcPts val="0"/>
              </a:spcBef>
              <a:spcAft>
                <a:spcPts val="0"/>
              </a:spcAft>
              <a:buNone/>
            </a:pPr>
            <a:endParaRPr sz="1500">
              <a:solidFill>
                <a:schemeClr val="dk1"/>
              </a:solidFill>
            </a:endParaRPr>
          </a:p>
          <a:p>
            <a:pPr marL="0" marR="0" lvl="0" indent="0" algn="ctr" rtl="0">
              <a:lnSpc>
                <a:spcPct val="100000"/>
              </a:lnSpc>
              <a:spcBef>
                <a:spcPts val="0"/>
              </a:spcBef>
              <a:spcAft>
                <a:spcPts val="0"/>
              </a:spcAft>
              <a:buNone/>
            </a:pPr>
            <a:r>
              <a:rPr lang="es-CR" sz="1500" i="0" u="none" strike="noStrike" cap="none">
                <a:solidFill>
                  <a:schemeClr val="dk1"/>
                </a:solidFill>
              </a:rPr>
              <a:t>Madres con al menos un hijo(a)</a:t>
            </a:r>
            <a:r>
              <a:rPr lang="es-CR" sz="1500">
                <a:solidFill>
                  <a:schemeClr val="dk1"/>
                </a:solidFill>
              </a:rPr>
              <a:t> miembro del hogar</a:t>
            </a:r>
            <a:endParaRPr sz="1700"/>
          </a:p>
          <a:p>
            <a:pPr marL="0" marR="0" lvl="0" indent="0" algn="ctr" rtl="0">
              <a:lnSpc>
                <a:spcPct val="100000"/>
              </a:lnSpc>
              <a:spcBef>
                <a:spcPts val="0"/>
              </a:spcBef>
              <a:spcAft>
                <a:spcPts val="0"/>
              </a:spcAft>
              <a:buNone/>
            </a:pPr>
            <a:r>
              <a:rPr lang="es-CR" sz="1500">
                <a:solidFill>
                  <a:schemeClr val="dk1"/>
                </a:solidFill>
              </a:rPr>
              <a:t>65,3% (más de 26 mil mujeres)</a:t>
            </a:r>
            <a:endParaRPr sz="1500" i="0" u="none" strike="noStrike" cap="none">
              <a:solidFill>
                <a:schemeClr val="dk1"/>
              </a:solidFill>
            </a:endParaRPr>
          </a:p>
          <a:p>
            <a:pPr marL="0" marR="0" lvl="0" indent="0" algn="ctr" rtl="0">
              <a:lnSpc>
                <a:spcPct val="100000"/>
              </a:lnSpc>
              <a:spcBef>
                <a:spcPts val="0"/>
              </a:spcBef>
              <a:spcAft>
                <a:spcPts val="0"/>
              </a:spcAft>
              <a:buNone/>
            </a:pPr>
            <a:endParaRPr sz="1200">
              <a:solidFill>
                <a:schemeClr val="dk1"/>
              </a:solidFill>
            </a:endParaRPr>
          </a:p>
          <a:p>
            <a:pPr marL="0" marR="0" lvl="0" indent="0" algn="ctr" rtl="0">
              <a:lnSpc>
                <a:spcPct val="100000"/>
              </a:lnSpc>
              <a:spcBef>
                <a:spcPts val="0"/>
              </a:spcBef>
              <a:spcAft>
                <a:spcPts val="0"/>
              </a:spcAft>
              <a:buNone/>
            </a:pPr>
            <a:endParaRPr sz="1200">
              <a:solidFill>
                <a:schemeClr val="dk1"/>
              </a:solidFill>
            </a:endParaRPr>
          </a:p>
        </p:txBody>
      </p:sp>
      <p:sp>
        <p:nvSpPr>
          <p:cNvPr id="227" name="Google Shape;227;p23"/>
          <p:cNvSpPr txBox="1"/>
          <p:nvPr/>
        </p:nvSpPr>
        <p:spPr>
          <a:xfrm>
            <a:off x="40350" y="134875"/>
            <a:ext cx="12111300" cy="926700"/>
          </a:xfrm>
          <a:prstGeom prst="rect">
            <a:avLst/>
          </a:prstGeom>
          <a:noFill/>
          <a:ln>
            <a:noFill/>
          </a:ln>
        </p:spPr>
        <p:txBody>
          <a:bodyPr spcFirstLastPara="1" wrap="square" lIns="91425" tIns="45700" rIns="91425" bIns="45700" anchor="t" anchorCtr="0">
            <a:spAutoFit/>
          </a:bodyPr>
          <a:lstStyle/>
          <a:p>
            <a:pPr marL="0" marR="160016" lvl="0" indent="0" algn="l" rtl="0">
              <a:lnSpc>
                <a:spcPct val="115000"/>
              </a:lnSpc>
              <a:spcBef>
                <a:spcPts val="0"/>
              </a:spcBef>
              <a:spcAft>
                <a:spcPts val="0"/>
              </a:spcAft>
              <a:buClr>
                <a:srgbClr val="4472C4"/>
              </a:buClr>
              <a:buSzPts val="3600"/>
              <a:buFont typeface="Century Gothic"/>
              <a:buNone/>
            </a:pPr>
            <a:r>
              <a:rPr lang="es-CR" sz="2800" b="1">
                <a:solidFill>
                  <a:srgbClr val="182951"/>
                </a:solidFill>
              </a:rPr>
              <a:t>Características de las mujeres que están fuera de la fuerza de trabajo </a:t>
            </a:r>
            <a:endParaRPr sz="2200" b="1">
              <a:solidFill>
                <a:srgbClr val="182951"/>
              </a:solidFill>
            </a:endParaRPr>
          </a:p>
          <a:p>
            <a:pPr marL="0" marR="160016" lvl="0" indent="0" algn="l" rtl="0">
              <a:lnSpc>
                <a:spcPct val="115000"/>
              </a:lnSpc>
              <a:spcBef>
                <a:spcPts val="0"/>
              </a:spcBef>
              <a:spcAft>
                <a:spcPts val="0"/>
              </a:spcAft>
              <a:buClr>
                <a:srgbClr val="4472C4"/>
              </a:buClr>
              <a:buSzPts val="3600"/>
              <a:buFont typeface="Century Gothic"/>
              <a:buNone/>
            </a:pPr>
            <a:r>
              <a:rPr lang="es-CR" sz="2200" b="1">
                <a:solidFill>
                  <a:srgbClr val="0034A0"/>
                </a:solidFill>
              </a:rPr>
              <a:t>Disponibles para trabajar (con limitaciones y desalentadas)</a:t>
            </a:r>
            <a:endParaRPr sz="2800" i="0" u="none" strike="noStrike" cap="none">
              <a:solidFill>
                <a:srgbClr val="0034A0"/>
              </a:solidFill>
            </a:endParaRPr>
          </a:p>
        </p:txBody>
      </p:sp>
      <p:sp>
        <p:nvSpPr>
          <p:cNvPr id="228" name="Google Shape;228;p23"/>
          <p:cNvSpPr txBox="1"/>
          <p:nvPr/>
        </p:nvSpPr>
        <p:spPr>
          <a:xfrm>
            <a:off x="2177250" y="6547950"/>
            <a:ext cx="9066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INEC, I</a:t>
            </a:r>
            <a:r>
              <a:rPr lang="es-CR" sz="1200"/>
              <a:t>V </a:t>
            </a:r>
            <a:r>
              <a:rPr lang="es-CR" sz="1200" i="0" u="none" strike="noStrike" cap="none"/>
              <a:t>trimestre 202</a:t>
            </a:r>
            <a:r>
              <a:rPr lang="es-CR" sz="1200"/>
              <a:t>4.</a:t>
            </a:r>
            <a:endParaRPr sz="1200" i="0" u="none" strike="noStrike" cap="none"/>
          </a:p>
        </p:txBody>
      </p:sp>
      <p:sp>
        <p:nvSpPr>
          <p:cNvPr id="229" name="Google Shape;229;p23"/>
          <p:cNvSpPr txBox="1"/>
          <p:nvPr/>
        </p:nvSpPr>
        <p:spPr>
          <a:xfrm>
            <a:off x="354301" y="2916300"/>
            <a:ext cx="14979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5A11"/>
              </a:buClr>
              <a:buSzPts val="4400"/>
              <a:buFont typeface="Century Gothic"/>
              <a:buNone/>
            </a:pPr>
            <a:r>
              <a:rPr lang="es-CR" sz="1600">
                <a:solidFill>
                  <a:srgbClr val="002060"/>
                </a:solidFill>
              </a:rPr>
              <a:t>40.676</a:t>
            </a:r>
            <a:endParaRPr/>
          </a:p>
          <a:p>
            <a:pPr marL="0" marR="0" lvl="0" indent="0" algn="ctr" rtl="0">
              <a:lnSpc>
                <a:spcPct val="100000"/>
              </a:lnSpc>
              <a:spcBef>
                <a:spcPts val="0"/>
              </a:spcBef>
              <a:spcAft>
                <a:spcPts val="0"/>
              </a:spcAft>
              <a:buClr>
                <a:srgbClr val="C55A11"/>
              </a:buClr>
              <a:buSzPts val="4400"/>
              <a:buFont typeface="Century Gothic"/>
              <a:buNone/>
            </a:pPr>
            <a:r>
              <a:rPr lang="es-CR" sz="1600">
                <a:solidFill>
                  <a:srgbClr val="002060"/>
                </a:solidFill>
              </a:rPr>
              <a:t>60,2</a:t>
            </a:r>
            <a:r>
              <a:rPr lang="es-CR" sz="1600" i="0" u="none" strike="noStrike" cap="none">
                <a:solidFill>
                  <a:srgbClr val="002060"/>
                </a:solidFill>
              </a:rPr>
              <a:t>% de l</a:t>
            </a:r>
            <a:r>
              <a:rPr lang="es-CR" sz="1600">
                <a:solidFill>
                  <a:srgbClr val="002060"/>
                </a:solidFill>
              </a:rPr>
              <a:t>a PFFT disponible para trabajar</a:t>
            </a:r>
            <a:endParaRPr sz="1600" i="0" u="none" strike="noStrike" cap="none">
              <a:solidFill>
                <a:srgbClr val="002060"/>
              </a:solidFill>
            </a:endParaRPr>
          </a:p>
        </p:txBody>
      </p:sp>
      <p:sp>
        <p:nvSpPr>
          <p:cNvPr id="230" name="Google Shape;230;p23"/>
          <p:cNvSpPr/>
          <p:nvPr/>
        </p:nvSpPr>
        <p:spPr>
          <a:xfrm>
            <a:off x="9725447" y="1669088"/>
            <a:ext cx="2368716" cy="1825243"/>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a:solidFill>
                <a:schemeClr val="lt1"/>
              </a:solidFill>
              <a:latin typeface="Manjari"/>
              <a:ea typeface="Manjari"/>
              <a:cs typeface="Manjari"/>
              <a:sym typeface="Manjari"/>
            </a:endParaRPr>
          </a:p>
          <a:p>
            <a:pPr marL="0" marR="0" lvl="0" indent="0" algn="ctr" rtl="0">
              <a:lnSpc>
                <a:spcPct val="100000"/>
              </a:lnSpc>
              <a:spcBef>
                <a:spcPts val="0"/>
              </a:spcBef>
              <a:spcAft>
                <a:spcPts val="0"/>
              </a:spcAft>
              <a:buNone/>
            </a:pPr>
            <a:endParaRPr sz="100" b="1">
              <a:solidFill>
                <a:schemeClr val="lt1"/>
              </a:solidFill>
              <a:latin typeface="Manjari"/>
              <a:ea typeface="Manjari"/>
              <a:cs typeface="Manjari"/>
              <a:sym typeface="Manjari"/>
            </a:endParaRPr>
          </a:p>
          <a:p>
            <a:pPr marL="0" marR="0" lvl="0" indent="0" algn="ctr" rtl="0">
              <a:lnSpc>
                <a:spcPct val="100000"/>
              </a:lnSpc>
              <a:spcBef>
                <a:spcPts val="0"/>
              </a:spcBef>
              <a:spcAft>
                <a:spcPts val="0"/>
              </a:spcAft>
              <a:buNone/>
            </a:pPr>
            <a:r>
              <a:rPr lang="es-CR" sz="1700" b="1">
                <a:solidFill>
                  <a:schemeClr val="lt1"/>
                </a:solidFill>
              </a:rPr>
              <a:t>Dominio de s</a:t>
            </a:r>
            <a:r>
              <a:rPr lang="es-CR" sz="1700" b="1" i="0" u="none" strike="noStrike" cap="none">
                <a:solidFill>
                  <a:schemeClr val="lt1"/>
                </a:solidFill>
              </a:rPr>
              <a:t>egundo </a:t>
            </a:r>
            <a:r>
              <a:rPr lang="es-CR" sz="1700" b="1">
                <a:solidFill>
                  <a:schemeClr val="lt1"/>
                </a:solidFill>
              </a:rPr>
              <a:t>idioma</a:t>
            </a:r>
            <a:endParaRPr sz="1700" i="0" u="none" strike="noStrike" cap="none">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N</a:t>
            </a:r>
            <a:r>
              <a:rPr lang="es-CR" sz="1600" b="1">
                <a:solidFill>
                  <a:schemeClr val="lt1"/>
                </a:solidFill>
              </a:rPr>
              <a:t>o</a:t>
            </a:r>
            <a:r>
              <a:rPr lang="es-CR" sz="1600" b="1" i="0" u="none" strike="noStrike" cap="none">
                <a:solidFill>
                  <a:schemeClr val="lt1"/>
                </a:solidFill>
              </a:rPr>
              <a:t>: </a:t>
            </a:r>
            <a:r>
              <a:rPr lang="es-CR" sz="1600" b="1">
                <a:solidFill>
                  <a:schemeClr val="lt1"/>
                </a:solidFill>
              </a:rPr>
              <a:t>95,5</a:t>
            </a:r>
            <a:r>
              <a:rPr lang="es-CR" sz="1600" b="1" i="0" u="none" strike="noStrike" cap="none">
                <a:solidFill>
                  <a:schemeClr val="lt1"/>
                </a:solidFill>
              </a:rPr>
              <a:t>%</a:t>
            </a:r>
            <a:endParaRPr sz="1600" b="1" i="0" u="none" strike="noStrike" cap="none">
              <a:solidFill>
                <a:schemeClr val="lt1"/>
              </a:solidFill>
            </a:endParaRPr>
          </a:p>
          <a:p>
            <a:pPr marL="0" marR="0" lvl="0" indent="0" algn="ctr" rtl="0">
              <a:lnSpc>
                <a:spcPct val="100000"/>
              </a:lnSpc>
              <a:spcBef>
                <a:spcPts val="0"/>
              </a:spcBef>
              <a:spcAft>
                <a:spcPts val="0"/>
              </a:spcAft>
              <a:buNone/>
            </a:pPr>
            <a:endParaRPr sz="700" b="1">
              <a:solidFill>
                <a:schemeClr val="lt1"/>
              </a:solidFill>
            </a:endParaRPr>
          </a:p>
          <a:p>
            <a:pPr marL="0" marR="0" lvl="0" indent="0" algn="ctr" rtl="0">
              <a:lnSpc>
                <a:spcPct val="100000"/>
              </a:lnSpc>
              <a:spcBef>
                <a:spcPts val="0"/>
              </a:spcBef>
              <a:spcAft>
                <a:spcPts val="0"/>
              </a:spcAft>
              <a:buNone/>
            </a:pPr>
            <a:r>
              <a:rPr lang="es-CR" sz="1700" b="1">
                <a:solidFill>
                  <a:schemeClr val="lt1"/>
                </a:solidFill>
              </a:rPr>
              <a:t>Sin título de curso u otra formación</a:t>
            </a:r>
            <a:endParaRPr sz="1700" b="1">
              <a:solidFill>
                <a:schemeClr val="lt1"/>
              </a:solidFill>
            </a:endParaRPr>
          </a:p>
          <a:p>
            <a:pPr marL="0" marR="0" lvl="0" indent="0" algn="ctr" rtl="0">
              <a:lnSpc>
                <a:spcPct val="100000"/>
              </a:lnSpc>
              <a:spcBef>
                <a:spcPts val="0"/>
              </a:spcBef>
              <a:spcAft>
                <a:spcPts val="0"/>
              </a:spcAft>
              <a:buNone/>
            </a:pPr>
            <a:r>
              <a:rPr lang="es-CR" sz="1600" b="1">
                <a:solidFill>
                  <a:schemeClr val="lt1"/>
                </a:solidFill>
              </a:rPr>
              <a:t>97,2%</a:t>
            </a:r>
            <a:endParaRPr sz="1600" b="1">
              <a:solidFill>
                <a:schemeClr val="lt1"/>
              </a:solidFill>
            </a:endParaRPr>
          </a:p>
          <a:p>
            <a:pPr marL="0" marR="0" lvl="0" indent="0" algn="l" rtl="0">
              <a:lnSpc>
                <a:spcPct val="100000"/>
              </a:lnSpc>
              <a:spcBef>
                <a:spcPts val="0"/>
              </a:spcBef>
              <a:spcAft>
                <a:spcPts val="0"/>
              </a:spcAft>
              <a:buNone/>
            </a:pPr>
            <a:endParaRPr/>
          </a:p>
        </p:txBody>
      </p:sp>
      <p:sp>
        <p:nvSpPr>
          <p:cNvPr id="231" name="Google Shape;231;p23"/>
          <p:cNvSpPr/>
          <p:nvPr/>
        </p:nvSpPr>
        <p:spPr>
          <a:xfrm>
            <a:off x="4655811" y="3934597"/>
            <a:ext cx="2368782" cy="1934381"/>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700" b="1" i="0" u="none" strike="noStrike" cap="none">
                <a:solidFill>
                  <a:schemeClr val="lt1"/>
                </a:solidFill>
              </a:rPr>
              <a:t>No asiste</a:t>
            </a:r>
            <a:r>
              <a:rPr lang="es-CR" sz="1700" b="1">
                <a:solidFill>
                  <a:schemeClr val="lt1"/>
                </a:solidFill>
              </a:rPr>
              <a:t> a educación</a:t>
            </a:r>
            <a:endParaRPr sz="1300" i="0" u="none" strike="noStrike" cap="none">
              <a:solidFill>
                <a:schemeClr val="lt1"/>
              </a:solidFill>
            </a:endParaRPr>
          </a:p>
          <a:p>
            <a:pPr marL="0" marR="0" lvl="0" indent="0" algn="ctr" rtl="0">
              <a:lnSpc>
                <a:spcPct val="100000"/>
              </a:lnSpc>
              <a:spcBef>
                <a:spcPts val="0"/>
              </a:spcBef>
              <a:spcAft>
                <a:spcPts val="0"/>
              </a:spcAft>
              <a:buNone/>
            </a:pPr>
            <a:r>
              <a:rPr lang="es-CR" sz="2100" b="1">
                <a:solidFill>
                  <a:schemeClr val="lt1"/>
                </a:solidFill>
              </a:rPr>
              <a:t>79,4</a:t>
            </a:r>
            <a:r>
              <a:rPr lang="es-CR" sz="2100" b="1" i="0" u="none" strike="noStrike" cap="none">
                <a:solidFill>
                  <a:schemeClr val="lt1"/>
                </a:solidFill>
              </a:rPr>
              <a:t>%</a:t>
            </a:r>
            <a:endParaRPr sz="1500">
              <a:solidFill>
                <a:schemeClr val="lt1"/>
              </a:solidFill>
            </a:endParaRPr>
          </a:p>
          <a:p>
            <a:pPr marL="0" marR="0" lvl="0" indent="0" algn="ctr" rtl="0">
              <a:lnSpc>
                <a:spcPct val="100000"/>
              </a:lnSpc>
              <a:spcBef>
                <a:spcPts val="0"/>
              </a:spcBef>
              <a:spcAft>
                <a:spcPts val="0"/>
              </a:spcAft>
              <a:buNone/>
            </a:pPr>
            <a:endParaRPr sz="1500"/>
          </a:p>
        </p:txBody>
      </p:sp>
      <p:sp>
        <p:nvSpPr>
          <p:cNvPr id="232" name="Google Shape;232;p23"/>
          <p:cNvSpPr/>
          <p:nvPr/>
        </p:nvSpPr>
        <p:spPr>
          <a:xfrm>
            <a:off x="2177250" y="1739250"/>
            <a:ext cx="2365200" cy="18252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a:solidFill>
                <a:schemeClr val="lt1"/>
              </a:solidFill>
            </a:endParaRPr>
          </a:p>
          <a:p>
            <a:pPr marL="0" marR="0" lvl="0" indent="0" algn="ctr" rtl="0">
              <a:lnSpc>
                <a:spcPct val="100000"/>
              </a:lnSpc>
              <a:spcBef>
                <a:spcPts val="0"/>
              </a:spcBef>
              <a:spcAft>
                <a:spcPts val="0"/>
              </a:spcAft>
              <a:buNone/>
            </a:pPr>
            <a:r>
              <a:rPr lang="es-CR" sz="1800" b="1" i="0" u="none" strike="noStrike" cap="none">
                <a:solidFill>
                  <a:schemeClr val="lt1"/>
                </a:solidFill>
              </a:rPr>
              <a:t>E</a:t>
            </a:r>
            <a:r>
              <a:rPr lang="es-CR" sz="1800" b="1">
                <a:solidFill>
                  <a:schemeClr val="lt1"/>
                </a:solidFill>
              </a:rPr>
              <a:t>dad</a:t>
            </a:r>
            <a:endParaRPr i="0" u="none" strike="noStrike" cap="none">
              <a:solidFill>
                <a:schemeClr val="lt1"/>
              </a:solidFill>
            </a:endParaRPr>
          </a:p>
          <a:p>
            <a:pPr marL="0" marR="0" lvl="0" indent="0" algn="ctr" rtl="0">
              <a:lnSpc>
                <a:spcPct val="100000"/>
              </a:lnSpc>
              <a:spcBef>
                <a:spcPts val="0"/>
              </a:spcBef>
              <a:spcAft>
                <a:spcPts val="0"/>
              </a:spcAft>
              <a:buNone/>
            </a:pPr>
            <a:r>
              <a:rPr lang="es-CR" sz="1500" i="0" u="none" strike="noStrike" cap="none">
                <a:solidFill>
                  <a:schemeClr val="lt1"/>
                </a:solidFill>
              </a:rPr>
              <a:t>15-24 años: </a:t>
            </a:r>
            <a:r>
              <a:rPr lang="es-CR" sz="1500">
                <a:solidFill>
                  <a:schemeClr val="lt1"/>
                </a:solidFill>
              </a:rPr>
              <a:t>20,8</a:t>
            </a:r>
            <a:r>
              <a:rPr lang="es-CR" sz="1500" i="0" u="none" strike="noStrike" cap="none">
                <a:solidFill>
                  <a:schemeClr val="lt1"/>
                </a:solidFill>
              </a:rPr>
              <a:t>%</a:t>
            </a:r>
            <a:endParaRPr sz="1500"/>
          </a:p>
          <a:p>
            <a:pPr marL="0" marR="0" lvl="0" indent="0" algn="ctr" rtl="0">
              <a:lnSpc>
                <a:spcPct val="100000"/>
              </a:lnSpc>
              <a:spcBef>
                <a:spcPts val="0"/>
              </a:spcBef>
              <a:spcAft>
                <a:spcPts val="0"/>
              </a:spcAft>
              <a:buNone/>
            </a:pPr>
            <a:r>
              <a:rPr lang="es-CR" sz="1500" i="0" u="none" strike="noStrike" cap="none">
                <a:solidFill>
                  <a:schemeClr val="lt1"/>
                </a:solidFill>
              </a:rPr>
              <a:t>25-34 años: </a:t>
            </a:r>
            <a:r>
              <a:rPr lang="es-CR" sz="1500">
                <a:solidFill>
                  <a:schemeClr val="lt1"/>
                </a:solidFill>
              </a:rPr>
              <a:t>23,7</a:t>
            </a:r>
            <a:r>
              <a:rPr lang="es-CR" sz="1500" i="0" u="none" strike="noStrike" cap="none">
                <a:solidFill>
                  <a:schemeClr val="lt1"/>
                </a:solidFill>
              </a:rPr>
              <a:t>%</a:t>
            </a:r>
            <a:endParaRPr sz="1500"/>
          </a:p>
          <a:p>
            <a:pPr marL="0" marR="0" lvl="0" indent="0" algn="ctr" rtl="0">
              <a:lnSpc>
                <a:spcPct val="100000"/>
              </a:lnSpc>
              <a:spcBef>
                <a:spcPts val="0"/>
              </a:spcBef>
              <a:spcAft>
                <a:spcPts val="0"/>
              </a:spcAft>
              <a:buNone/>
            </a:pPr>
            <a:r>
              <a:rPr lang="es-CR" sz="1500" b="1" i="0" u="none" strike="noStrike" cap="none">
                <a:solidFill>
                  <a:schemeClr val="lt1"/>
                </a:solidFill>
              </a:rPr>
              <a:t>35-44 años: </a:t>
            </a:r>
            <a:r>
              <a:rPr lang="es-CR" sz="1500" b="1">
                <a:solidFill>
                  <a:schemeClr val="lt1"/>
                </a:solidFill>
              </a:rPr>
              <a:t>32,4</a:t>
            </a:r>
            <a:r>
              <a:rPr lang="es-CR" sz="1500" b="1" i="0" u="none" strike="noStrike" cap="none">
                <a:solidFill>
                  <a:schemeClr val="lt1"/>
                </a:solidFill>
              </a:rPr>
              <a:t>%</a:t>
            </a:r>
            <a:endParaRPr sz="1500" b="1"/>
          </a:p>
          <a:p>
            <a:pPr marL="0" marR="0" lvl="0" indent="0" algn="ctr" rtl="0">
              <a:lnSpc>
                <a:spcPct val="100000"/>
              </a:lnSpc>
              <a:spcBef>
                <a:spcPts val="0"/>
              </a:spcBef>
              <a:spcAft>
                <a:spcPts val="0"/>
              </a:spcAft>
              <a:buNone/>
            </a:pPr>
            <a:r>
              <a:rPr lang="es-CR" sz="1500" i="0" u="none" strike="noStrike" cap="none">
                <a:solidFill>
                  <a:schemeClr val="lt1"/>
                </a:solidFill>
              </a:rPr>
              <a:t>45</a:t>
            </a:r>
            <a:r>
              <a:rPr lang="es-CR" sz="1500">
                <a:solidFill>
                  <a:schemeClr val="lt1"/>
                </a:solidFill>
              </a:rPr>
              <a:t> </a:t>
            </a:r>
            <a:r>
              <a:rPr lang="es-CR" sz="1500" i="0" u="none" strike="noStrike" cap="none">
                <a:solidFill>
                  <a:schemeClr val="lt1"/>
                </a:solidFill>
              </a:rPr>
              <a:t>años </a:t>
            </a:r>
            <a:r>
              <a:rPr lang="es-CR" sz="1500">
                <a:solidFill>
                  <a:schemeClr val="lt1"/>
                </a:solidFill>
              </a:rPr>
              <a:t>o más</a:t>
            </a:r>
            <a:r>
              <a:rPr lang="es-CR" sz="1500" i="0" u="none" strike="noStrike" cap="none">
                <a:solidFill>
                  <a:schemeClr val="lt1"/>
                </a:solidFill>
              </a:rPr>
              <a:t>:</a:t>
            </a:r>
            <a:r>
              <a:rPr lang="es-CR" sz="1500">
                <a:solidFill>
                  <a:schemeClr val="lt1"/>
                </a:solidFill>
              </a:rPr>
              <a:t> 23,1%</a:t>
            </a:r>
            <a:endParaRPr sz="1500"/>
          </a:p>
          <a:p>
            <a:pPr marL="0" marR="0" lvl="0" indent="0" algn="l" rtl="0">
              <a:lnSpc>
                <a:spcPct val="100000"/>
              </a:lnSpc>
              <a:spcBef>
                <a:spcPts val="0"/>
              </a:spcBef>
              <a:spcAft>
                <a:spcPts val="0"/>
              </a:spcAft>
              <a:buNone/>
            </a:pPr>
            <a:endParaRPr sz="1100" i="0" u="none" strike="noStrike" cap="none">
              <a:solidFill>
                <a:schemeClr val="lt1"/>
              </a:solidFill>
            </a:endParaRPr>
          </a:p>
        </p:txBody>
      </p:sp>
      <p:sp>
        <p:nvSpPr>
          <p:cNvPr id="233" name="Google Shape;233;p23"/>
          <p:cNvSpPr/>
          <p:nvPr/>
        </p:nvSpPr>
        <p:spPr>
          <a:xfrm>
            <a:off x="7264189" y="1725426"/>
            <a:ext cx="2365271" cy="1825243"/>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700" b="1">
                <a:solidFill>
                  <a:schemeClr val="lt1"/>
                </a:solidFill>
              </a:rPr>
              <a:t>Región</a:t>
            </a:r>
            <a:endParaRPr sz="1700" i="0" u="none" strike="noStrike" cap="none">
              <a:solidFill>
                <a:schemeClr val="lt1"/>
              </a:solidFill>
            </a:endParaRPr>
          </a:p>
          <a:p>
            <a:pPr marL="0" marR="0" lvl="0" indent="0" algn="ctr" rtl="0">
              <a:lnSpc>
                <a:spcPct val="100000"/>
              </a:lnSpc>
              <a:spcBef>
                <a:spcPts val="0"/>
              </a:spcBef>
              <a:spcAft>
                <a:spcPts val="0"/>
              </a:spcAft>
              <a:buNone/>
            </a:pPr>
            <a:endParaRPr sz="700">
              <a:solidFill>
                <a:schemeClr val="lt1"/>
              </a:solidFill>
            </a:endParaRPr>
          </a:p>
          <a:p>
            <a:pPr marL="0" marR="0" lvl="0" indent="0" algn="ctr" rtl="0">
              <a:lnSpc>
                <a:spcPct val="100000"/>
              </a:lnSpc>
              <a:spcBef>
                <a:spcPts val="0"/>
              </a:spcBef>
              <a:spcAft>
                <a:spcPts val="0"/>
              </a:spcAft>
              <a:buNone/>
            </a:pPr>
            <a:r>
              <a:rPr lang="es-CR" sz="1600" i="0" u="none" strike="noStrike" cap="none">
                <a:solidFill>
                  <a:schemeClr val="lt1"/>
                </a:solidFill>
              </a:rPr>
              <a:t>Central: </a:t>
            </a:r>
            <a:r>
              <a:rPr lang="es-CR" sz="1600">
                <a:solidFill>
                  <a:schemeClr val="lt1"/>
                </a:solidFill>
              </a:rPr>
              <a:t>49,6%</a:t>
            </a:r>
            <a:endParaRPr sz="1600" i="0" u="none" strike="noStrike" cap="none">
              <a:solidFill>
                <a:schemeClr val="lt1"/>
              </a:solidFill>
            </a:endParaRPr>
          </a:p>
          <a:p>
            <a:pPr marL="0" marR="0" lvl="0" indent="0" algn="ctr" rtl="0">
              <a:lnSpc>
                <a:spcPct val="100000"/>
              </a:lnSpc>
              <a:spcBef>
                <a:spcPts val="0"/>
              </a:spcBef>
              <a:spcAft>
                <a:spcPts val="0"/>
              </a:spcAft>
              <a:buNone/>
            </a:pPr>
            <a:r>
              <a:rPr lang="es-CR" sz="1600">
                <a:solidFill>
                  <a:schemeClr val="lt1"/>
                </a:solidFill>
              </a:rPr>
              <a:t>Chorotega: 15,3%</a:t>
            </a:r>
            <a:endParaRPr sz="1600">
              <a:solidFill>
                <a:schemeClr val="lt1"/>
              </a:solidFill>
            </a:endParaRPr>
          </a:p>
          <a:p>
            <a:pPr marL="0" marR="0" lvl="0" indent="0" algn="ctr" rtl="0">
              <a:lnSpc>
                <a:spcPct val="100000"/>
              </a:lnSpc>
              <a:spcBef>
                <a:spcPts val="0"/>
              </a:spcBef>
              <a:spcAft>
                <a:spcPts val="0"/>
              </a:spcAft>
              <a:buNone/>
            </a:pPr>
            <a:r>
              <a:rPr lang="es-CR" sz="1600">
                <a:solidFill>
                  <a:schemeClr val="lt1"/>
                </a:solidFill>
              </a:rPr>
              <a:t>Resto del País: 35,0% </a:t>
            </a:r>
            <a:endParaRPr sz="1700">
              <a:solidFill>
                <a:schemeClr val="lt1"/>
              </a:solidFill>
            </a:endParaRPr>
          </a:p>
        </p:txBody>
      </p:sp>
      <p:sp>
        <p:nvSpPr>
          <p:cNvPr id="234" name="Google Shape;234;p23"/>
          <p:cNvSpPr/>
          <p:nvPr/>
        </p:nvSpPr>
        <p:spPr>
          <a:xfrm>
            <a:off x="2113398" y="3919622"/>
            <a:ext cx="2368800" cy="20313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900" b="1">
              <a:solidFill>
                <a:schemeClr val="lt1"/>
              </a:solidFill>
              <a:latin typeface="Manjari"/>
              <a:ea typeface="Manjari"/>
              <a:cs typeface="Manjari"/>
              <a:sym typeface="Manjari"/>
            </a:endParaRPr>
          </a:p>
          <a:p>
            <a:pPr marL="0" marR="0" lvl="0" indent="0" algn="ctr" rtl="0">
              <a:lnSpc>
                <a:spcPct val="100000"/>
              </a:lnSpc>
              <a:spcBef>
                <a:spcPts val="0"/>
              </a:spcBef>
              <a:spcAft>
                <a:spcPts val="0"/>
              </a:spcAft>
              <a:buNone/>
            </a:pPr>
            <a:r>
              <a:rPr lang="es-CR" sz="1700" b="1">
                <a:solidFill>
                  <a:schemeClr val="lt1"/>
                </a:solidFill>
              </a:rPr>
              <a:t>Nivel educativo</a:t>
            </a:r>
            <a:endParaRPr sz="1300" i="0" u="none" strike="noStrike" cap="none">
              <a:solidFill>
                <a:schemeClr val="lt1"/>
              </a:solidFill>
            </a:endParaRPr>
          </a:p>
          <a:p>
            <a:pPr marL="0" marR="0" lvl="0" indent="0" algn="ctr" rtl="0">
              <a:lnSpc>
                <a:spcPct val="100000"/>
              </a:lnSpc>
              <a:spcBef>
                <a:spcPts val="0"/>
              </a:spcBef>
              <a:spcAft>
                <a:spcPts val="0"/>
              </a:spcAft>
              <a:buNone/>
            </a:pPr>
            <a:r>
              <a:rPr lang="es-CR" sz="1300">
                <a:solidFill>
                  <a:schemeClr val="lt1"/>
                </a:solidFill>
              </a:rPr>
              <a:t>Primaria o menos: 25,8%  </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Secundaria incompleta: 22,8% </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Secundaria completa: 29,5%  </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Universitaria con y sin título: 21,9%</a:t>
            </a:r>
            <a:endParaRPr sz="1300" i="0" u="none" strike="noStrike" cap="none">
              <a:solidFill>
                <a:schemeClr val="lt1"/>
              </a:solidFill>
            </a:endParaRPr>
          </a:p>
        </p:txBody>
      </p:sp>
      <p:sp>
        <p:nvSpPr>
          <p:cNvPr id="235" name="Google Shape;235;p23"/>
          <p:cNvSpPr/>
          <p:nvPr/>
        </p:nvSpPr>
        <p:spPr>
          <a:xfrm>
            <a:off x="7198201" y="3963398"/>
            <a:ext cx="2368881" cy="1971453"/>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a:solidFill>
                <a:schemeClr val="lt1"/>
              </a:solidFill>
            </a:endParaRPr>
          </a:p>
          <a:p>
            <a:pPr marL="0" marR="0" lvl="0" indent="0" algn="ctr" rtl="0">
              <a:lnSpc>
                <a:spcPct val="100000"/>
              </a:lnSpc>
              <a:spcBef>
                <a:spcPts val="0"/>
              </a:spcBef>
              <a:spcAft>
                <a:spcPts val="0"/>
              </a:spcAft>
              <a:buNone/>
            </a:pPr>
            <a:r>
              <a:rPr lang="es-CR" sz="1900" b="1" i="0" u="none" strike="noStrike" cap="none">
                <a:solidFill>
                  <a:schemeClr val="lt1"/>
                </a:solidFill>
              </a:rPr>
              <a:t>N</a:t>
            </a:r>
            <a:r>
              <a:rPr lang="es-CR" sz="1900" b="1">
                <a:solidFill>
                  <a:schemeClr val="lt1"/>
                </a:solidFill>
              </a:rPr>
              <a:t>o búsqueda</a:t>
            </a:r>
            <a:endParaRPr sz="1500" i="0" u="none" strike="noStrike" cap="none">
              <a:solidFill>
                <a:schemeClr val="lt1"/>
              </a:solidFill>
            </a:endParaRPr>
          </a:p>
          <a:p>
            <a:pPr marL="0" lvl="0" indent="0" algn="ctr" rtl="0">
              <a:spcBef>
                <a:spcPts val="0"/>
              </a:spcBef>
              <a:spcAft>
                <a:spcPts val="0"/>
              </a:spcAft>
              <a:buNone/>
            </a:pPr>
            <a:r>
              <a:rPr lang="es-CR" sz="1500" b="1">
                <a:solidFill>
                  <a:schemeClr val="lt1"/>
                </a:solidFill>
              </a:rPr>
              <a:t>Sólo trabaja cuando se lo piden: 21,3%</a:t>
            </a:r>
            <a:endParaRPr sz="1500" b="1">
              <a:solidFill>
                <a:schemeClr val="lt1"/>
              </a:solidFill>
            </a:endParaRPr>
          </a:p>
          <a:p>
            <a:pPr marL="0" marR="0" lvl="0" indent="0" algn="ctr" rtl="0">
              <a:lnSpc>
                <a:spcPct val="100000"/>
              </a:lnSpc>
              <a:spcBef>
                <a:spcPts val="0"/>
              </a:spcBef>
              <a:spcAft>
                <a:spcPts val="0"/>
              </a:spcAft>
              <a:buNone/>
            </a:pPr>
            <a:r>
              <a:rPr lang="es-CR" sz="1500" b="1">
                <a:solidFill>
                  <a:schemeClr val="lt1"/>
                </a:solidFill>
              </a:rPr>
              <a:t>Tiene o</a:t>
            </a:r>
            <a:r>
              <a:rPr lang="es-CR" sz="1500" b="1" i="0" u="none" strike="noStrike" cap="none">
                <a:solidFill>
                  <a:schemeClr val="lt1"/>
                </a:solidFill>
              </a:rPr>
              <a:t>bligaciones familiares: </a:t>
            </a:r>
            <a:endParaRPr sz="1500" b="1" i="0" u="none" strike="noStrike" cap="none">
              <a:solidFill>
                <a:schemeClr val="lt1"/>
              </a:solidFill>
            </a:endParaRPr>
          </a:p>
          <a:p>
            <a:pPr marL="0" marR="0" lvl="0" indent="0" algn="ctr" rtl="0">
              <a:lnSpc>
                <a:spcPct val="100000"/>
              </a:lnSpc>
              <a:spcBef>
                <a:spcPts val="0"/>
              </a:spcBef>
              <a:spcAft>
                <a:spcPts val="0"/>
              </a:spcAft>
              <a:buNone/>
            </a:pPr>
            <a:r>
              <a:rPr lang="es-CR" sz="1500" b="1">
                <a:solidFill>
                  <a:schemeClr val="lt1"/>
                </a:solidFill>
              </a:rPr>
              <a:t>43,1%</a:t>
            </a:r>
            <a:endParaRPr sz="1500" b="1">
              <a:solidFill>
                <a:schemeClr val="lt1"/>
              </a:solidFill>
            </a:endParaRPr>
          </a:p>
          <a:p>
            <a:pPr marL="0" marR="0" lvl="0" indent="0" algn="l" rtl="0">
              <a:lnSpc>
                <a:spcPct val="100000"/>
              </a:lnSpc>
              <a:spcBef>
                <a:spcPts val="0"/>
              </a:spcBef>
              <a:spcAft>
                <a:spcPts val="0"/>
              </a:spcAft>
              <a:buNone/>
            </a:pPr>
            <a:endParaRPr sz="1200" i="0" u="none" strike="noStrike" cap="none">
              <a:solidFill>
                <a:schemeClr val="lt1"/>
              </a:solidFill>
            </a:endParaRPr>
          </a:p>
        </p:txBody>
      </p:sp>
      <p:cxnSp>
        <p:nvCxnSpPr>
          <p:cNvPr id="236" name="Google Shape;236;p23"/>
          <p:cNvCxnSpPr/>
          <p:nvPr/>
        </p:nvCxnSpPr>
        <p:spPr>
          <a:xfrm>
            <a:off x="266129" y="2391511"/>
            <a:ext cx="0" cy="3035100"/>
          </a:xfrm>
          <a:prstGeom prst="straightConnector1">
            <a:avLst/>
          </a:prstGeom>
          <a:noFill/>
          <a:ln w="9525" cap="flat" cmpd="sng">
            <a:solidFill>
              <a:srgbClr val="002060"/>
            </a:solidFill>
            <a:prstDash val="dash"/>
            <a:miter lim="800000"/>
            <a:headEnd type="none" w="sm" len="sm"/>
            <a:tailEnd type="none" w="sm" len="sm"/>
          </a:ln>
        </p:spPr>
      </p:cxnSp>
      <p:cxnSp>
        <p:nvCxnSpPr>
          <p:cNvPr id="237" name="Google Shape;237;p23"/>
          <p:cNvCxnSpPr/>
          <p:nvPr/>
        </p:nvCxnSpPr>
        <p:spPr>
          <a:xfrm>
            <a:off x="276791" y="2382256"/>
            <a:ext cx="681600" cy="0"/>
          </a:xfrm>
          <a:prstGeom prst="straightConnector1">
            <a:avLst/>
          </a:prstGeom>
          <a:noFill/>
          <a:ln w="9525" cap="flat" cmpd="sng">
            <a:solidFill>
              <a:srgbClr val="002060"/>
            </a:solidFill>
            <a:prstDash val="dash"/>
            <a:miter lim="800000"/>
            <a:headEnd type="none" w="sm" len="sm"/>
            <a:tailEnd type="none" w="sm" len="sm"/>
          </a:ln>
        </p:spPr>
      </p:cxnSp>
      <p:pic>
        <p:nvPicPr>
          <p:cNvPr id="238" name="Google Shape;238;p23" descr="Mujer"/>
          <p:cNvPicPr preferRelativeResize="0"/>
          <p:nvPr/>
        </p:nvPicPr>
        <p:blipFill rotWithShape="1">
          <a:blip r:embed="rId3">
            <a:alphaModFix/>
          </a:blip>
          <a:srcRect/>
          <a:stretch/>
        </p:blipFill>
        <p:spPr>
          <a:xfrm>
            <a:off x="646043" y="2001899"/>
            <a:ext cx="914400" cy="914400"/>
          </a:xfrm>
          <a:prstGeom prst="rect">
            <a:avLst/>
          </a:prstGeom>
          <a:noFill/>
          <a:ln>
            <a:noFill/>
          </a:ln>
        </p:spPr>
      </p:pic>
      <p:cxnSp>
        <p:nvCxnSpPr>
          <p:cNvPr id="239" name="Google Shape;239;p23"/>
          <p:cNvCxnSpPr/>
          <p:nvPr/>
        </p:nvCxnSpPr>
        <p:spPr>
          <a:xfrm>
            <a:off x="266129" y="5437519"/>
            <a:ext cx="391800" cy="0"/>
          </a:xfrm>
          <a:prstGeom prst="straightConnector1">
            <a:avLst/>
          </a:prstGeom>
          <a:noFill/>
          <a:ln w="9525" cap="flat" cmpd="sng">
            <a:solidFill>
              <a:srgbClr val="002060"/>
            </a:solidFill>
            <a:prstDash val="dash"/>
            <a:miter lim="800000"/>
            <a:headEnd type="none" w="sm" len="sm"/>
            <a:tailEnd type="triangle" w="med" len="med"/>
          </a:ln>
        </p:spPr>
      </p:cxnSp>
      <p:sp>
        <p:nvSpPr>
          <p:cNvPr id="240" name="Google Shape;240;p23"/>
          <p:cNvSpPr/>
          <p:nvPr/>
        </p:nvSpPr>
        <p:spPr>
          <a:xfrm>
            <a:off x="9740675" y="3903540"/>
            <a:ext cx="2368800" cy="20313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700" b="1">
                <a:solidFill>
                  <a:schemeClr val="lt1"/>
                </a:solidFill>
              </a:rPr>
              <a:t>Disponibilidad para emplearse </a:t>
            </a:r>
            <a:r>
              <a:rPr lang="es-CR" sz="1500" b="1">
                <a:solidFill>
                  <a:schemeClr val="lt1"/>
                </a:solidFill>
              </a:rPr>
              <a:t>(en 2 semanas o menos)</a:t>
            </a:r>
            <a:r>
              <a:rPr lang="es-CR" b="1">
                <a:solidFill>
                  <a:schemeClr val="lt1"/>
                </a:solidFill>
              </a:rPr>
              <a:t> </a:t>
            </a:r>
            <a:endParaRPr sz="400" b="1">
              <a:solidFill>
                <a:schemeClr val="lt1"/>
              </a:solidFill>
            </a:endParaRPr>
          </a:p>
          <a:p>
            <a:pPr marL="0" marR="0" lvl="0" indent="0" algn="ctr" rtl="0">
              <a:lnSpc>
                <a:spcPct val="100000"/>
              </a:lnSpc>
              <a:spcBef>
                <a:spcPts val="0"/>
              </a:spcBef>
              <a:spcAft>
                <a:spcPts val="0"/>
              </a:spcAft>
              <a:buNone/>
            </a:pPr>
            <a:r>
              <a:rPr lang="es-CR" sz="1300" b="1">
                <a:solidFill>
                  <a:schemeClr val="lt1"/>
                </a:solidFill>
              </a:rPr>
              <a:t>Sin restricción:  44,0%</a:t>
            </a:r>
            <a:endParaRPr sz="1300" b="1">
              <a:solidFill>
                <a:schemeClr val="lt1"/>
              </a:solidFill>
            </a:endParaRPr>
          </a:p>
          <a:p>
            <a:pPr marL="0" marR="0" lvl="0" indent="0" algn="ctr" rtl="0">
              <a:lnSpc>
                <a:spcPct val="100000"/>
              </a:lnSpc>
              <a:spcBef>
                <a:spcPts val="0"/>
              </a:spcBef>
              <a:spcAft>
                <a:spcPts val="0"/>
              </a:spcAft>
              <a:buNone/>
            </a:pPr>
            <a:r>
              <a:rPr lang="es-CR" sz="1300" b="1">
                <a:solidFill>
                  <a:schemeClr val="lt1"/>
                </a:solidFill>
              </a:rPr>
              <a:t>Con algunas condiciones  (horario, lugar, u otra): 56,0%</a:t>
            </a:r>
            <a:endParaRPr sz="1300" i="0" u="none" strike="noStrike" cap="none">
              <a:solidFill>
                <a:schemeClr val="lt1"/>
              </a:solidFill>
            </a:endParaRPr>
          </a:p>
        </p:txBody>
      </p:sp>
      <p:cxnSp>
        <p:nvCxnSpPr>
          <p:cNvPr id="241" name="Google Shape;241;p23"/>
          <p:cNvCxnSpPr/>
          <p:nvPr/>
        </p:nvCxnSpPr>
        <p:spPr>
          <a:xfrm>
            <a:off x="10138575" y="5416400"/>
            <a:ext cx="0" cy="305700"/>
          </a:xfrm>
          <a:prstGeom prst="straightConnector1">
            <a:avLst/>
          </a:prstGeom>
          <a:noFill/>
          <a:ln w="9525" cap="flat" cmpd="sng">
            <a:solidFill>
              <a:srgbClr val="002060"/>
            </a:solidFill>
            <a:prstDash val="dash"/>
            <a:miter lim="800000"/>
            <a:headEnd type="none" w="sm" len="sm"/>
            <a:tailEnd type="none" w="sm" len="sm"/>
          </a:ln>
        </p:spPr>
      </p:cxnSp>
      <p:sp>
        <p:nvSpPr>
          <p:cNvPr id="242" name="Google Shape;242;p23"/>
          <p:cNvSpPr/>
          <p:nvPr/>
        </p:nvSpPr>
        <p:spPr>
          <a:xfrm>
            <a:off x="4688919" y="1725984"/>
            <a:ext cx="2368893" cy="1824134"/>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800" b="1" i="0" u="none" strike="noStrike" cap="none">
                <a:solidFill>
                  <a:schemeClr val="lt1"/>
                </a:solidFill>
              </a:rPr>
              <a:t>Lugar</a:t>
            </a:r>
            <a:endParaRPr sz="1600">
              <a:solidFill>
                <a:schemeClr val="lt1"/>
              </a:solidFill>
            </a:endParaRPr>
          </a:p>
          <a:p>
            <a:pPr marL="0" marR="0" lvl="0" indent="0" algn="ctr" rtl="0">
              <a:lnSpc>
                <a:spcPct val="100000"/>
              </a:lnSpc>
              <a:spcBef>
                <a:spcPts val="0"/>
              </a:spcBef>
              <a:spcAft>
                <a:spcPts val="0"/>
              </a:spcAft>
              <a:buNone/>
            </a:pPr>
            <a:r>
              <a:rPr lang="es-CR" sz="1800" b="1">
                <a:solidFill>
                  <a:schemeClr val="lt1"/>
                </a:solidFill>
              </a:rPr>
              <a:t>nacimiento</a:t>
            </a:r>
            <a:endParaRPr i="0" u="none" strike="noStrike" cap="none">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En cantón </a:t>
            </a:r>
            <a:r>
              <a:rPr lang="es-CR" sz="1600" b="1">
                <a:solidFill>
                  <a:schemeClr val="lt1"/>
                </a:solidFill>
              </a:rPr>
              <a:t>60,2</a:t>
            </a:r>
            <a:r>
              <a:rPr lang="es-CR" sz="1600" b="1"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Otro cantón </a:t>
            </a:r>
            <a:r>
              <a:rPr lang="es-CR" sz="1600">
                <a:solidFill>
                  <a:schemeClr val="lt1"/>
                </a:solidFill>
              </a:rPr>
              <a:t>31,0</a:t>
            </a:r>
            <a:r>
              <a:rPr lang="es-CR" sz="1600" i="0" u="none" strike="noStrike" cap="none">
                <a:solidFill>
                  <a:schemeClr val="lt1"/>
                </a:solidFill>
              </a:rPr>
              <a:t>% </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Otro país: </a:t>
            </a:r>
            <a:r>
              <a:rPr lang="es-CR" sz="1600">
                <a:solidFill>
                  <a:schemeClr val="lt1"/>
                </a:solidFill>
              </a:rPr>
              <a:t>n.s.</a:t>
            </a:r>
            <a:endParaRPr sz="1600"/>
          </a:p>
          <a:p>
            <a:pPr marL="0" marR="0" lvl="0" indent="0" algn="l" rtl="0">
              <a:lnSpc>
                <a:spcPct val="100000"/>
              </a:lnSpc>
              <a:spcBef>
                <a:spcPts val="0"/>
              </a:spcBef>
              <a:spcAft>
                <a:spcPts val="0"/>
              </a:spcAft>
              <a:buNone/>
            </a:pPr>
            <a:endParaRPr sz="1200" i="0" u="none" strike="noStrike" cap="none">
              <a:solidFill>
                <a:schemeClr val="lt1"/>
              </a:solidFill>
            </a:endParaRPr>
          </a:p>
        </p:txBody>
      </p:sp>
      <p:sp>
        <p:nvSpPr>
          <p:cNvPr id="243" name="Google Shape;243;p23"/>
          <p:cNvSpPr txBox="1"/>
          <p:nvPr/>
        </p:nvSpPr>
        <p:spPr>
          <a:xfrm>
            <a:off x="107600" y="1061575"/>
            <a:ext cx="36393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R" sz="1500">
                <a:solidFill>
                  <a:schemeClr val="dk1"/>
                </a:solidFill>
              </a:rPr>
              <a:t>Representan el </a:t>
            </a:r>
            <a:r>
              <a:rPr lang="es-CR" sz="1500" b="1">
                <a:solidFill>
                  <a:schemeClr val="dk1"/>
                </a:solidFill>
              </a:rPr>
              <a:t>3,5%</a:t>
            </a:r>
            <a:r>
              <a:rPr lang="es-CR" sz="1500">
                <a:solidFill>
                  <a:schemeClr val="dk1"/>
                </a:solidFill>
              </a:rPr>
              <a:t> de la población femenina fuera de la fuerza de trabajo</a:t>
            </a:r>
            <a:r>
              <a:rPr lang="es-CR">
                <a:solidFill>
                  <a:schemeClr val="dk1"/>
                </a:solidFill>
              </a:rPr>
              <a:t>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p:nvPr/>
        </p:nvSpPr>
        <p:spPr>
          <a:xfrm>
            <a:off x="679350" y="4527650"/>
            <a:ext cx="1768800" cy="17946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500" i="0" u="none" strike="noStrike" cap="none">
                <a:solidFill>
                  <a:schemeClr val="dk1"/>
                </a:solidFill>
              </a:rPr>
              <a:t>Madres con al menos un hijo(a)</a:t>
            </a:r>
            <a:r>
              <a:rPr lang="es-CR" sz="1500">
                <a:solidFill>
                  <a:schemeClr val="dk1"/>
                </a:solidFill>
              </a:rPr>
              <a:t> miembro del hogar</a:t>
            </a:r>
            <a:endParaRPr sz="1700"/>
          </a:p>
          <a:p>
            <a:pPr marL="0" marR="0" lvl="0" indent="0" algn="ctr" rtl="0">
              <a:lnSpc>
                <a:spcPct val="100000"/>
              </a:lnSpc>
              <a:spcBef>
                <a:spcPts val="0"/>
              </a:spcBef>
              <a:spcAft>
                <a:spcPts val="0"/>
              </a:spcAft>
              <a:buNone/>
            </a:pPr>
            <a:r>
              <a:rPr lang="es-CR" sz="1500">
                <a:solidFill>
                  <a:schemeClr val="dk1"/>
                </a:solidFill>
              </a:rPr>
              <a:t>50,3</a:t>
            </a:r>
            <a:r>
              <a:rPr lang="es-CR" sz="1500" i="0" u="none" strike="noStrike" cap="none">
                <a:solidFill>
                  <a:schemeClr val="dk1"/>
                </a:solidFill>
              </a:rPr>
              <a:t>% (poco m</a:t>
            </a:r>
            <a:r>
              <a:rPr lang="es-CR" sz="1500">
                <a:solidFill>
                  <a:schemeClr val="dk1"/>
                </a:solidFill>
              </a:rPr>
              <a:t>ás de 565 mil)</a:t>
            </a:r>
            <a:endParaRPr sz="1500">
              <a:solidFill>
                <a:schemeClr val="dk1"/>
              </a:solidFill>
            </a:endParaRPr>
          </a:p>
        </p:txBody>
      </p:sp>
      <p:sp>
        <p:nvSpPr>
          <p:cNvPr id="249" name="Google Shape;249;p24"/>
          <p:cNvSpPr txBox="1"/>
          <p:nvPr/>
        </p:nvSpPr>
        <p:spPr>
          <a:xfrm>
            <a:off x="28950" y="127550"/>
            <a:ext cx="12134100" cy="926700"/>
          </a:xfrm>
          <a:prstGeom prst="rect">
            <a:avLst/>
          </a:prstGeom>
          <a:noFill/>
          <a:ln>
            <a:noFill/>
          </a:ln>
        </p:spPr>
        <p:txBody>
          <a:bodyPr spcFirstLastPara="1" wrap="square" lIns="91425" tIns="45700" rIns="91425" bIns="45700" anchor="t" anchorCtr="0">
            <a:spAutoFit/>
          </a:bodyPr>
          <a:lstStyle/>
          <a:p>
            <a:pPr marL="0" marR="160016" lvl="0" indent="0" algn="l" rtl="0">
              <a:lnSpc>
                <a:spcPct val="115000"/>
              </a:lnSpc>
              <a:spcBef>
                <a:spcPts val="0"/>
              </a:spcBef>
              <a:spcAft>
                <a:spcPts val="0"/>
              </a:spcAft>
              <a:buClr>
                <a:schemeClr val="accent1"/>
              </a:buClr>
              <a:buSzPts val="3600"/>
              <a:buFont typeface="Century Gothic"/>
              <a:buNone/>
            </a:pPr>
            <a:r>
              <a:rPr lang="es-CR" sz="2800" b="1">
                <a:solidFill>
                  <a:srgbClr val="182951"/>
                </a:solidFill>
              </a:rPr>
              <a:t>Características de las mujeres que están fuera de la fuerza de trabajo </a:t>
            </a:r>
            <a:r>
              <a:rPr lang="es-CR" sz="2200" b="1">
                <a:solidFill>
                  <a:srgbClr val="0034A0"/>
                </a:solidFill>
              </a:rPr>
              <a:t>No disponibles para trabajar</a:t>
            </a:r>
            <a:endParaRPr sz="2800" b="1">
              <a:solidFill>
                <a:srgbClr val="1F3864"/>
              </a:solidFill>
              <a:latin typeface="Manjari"/>
              <a:ea typeface="Manjari"/>
              <a:cs typeface="Manjari"/>
              <a:sym typeface="Manjari"/>
            </a:endParaRPr>
          </a:p>
        </p:txBody>
      </p:sp>
      <p:sp>
        <p:nvSpPr>
          <p:cNvPr id="250" name="Google Shape;250;p24"/>
          <p:cNvSpPr txBox="1"/>
          <p:nvPr/>
        </p:nvSpPr>
        <p:spPr>
          <a:xfrm>
            <a:off x="1872625" y="6433650"/>
            <a:ext cx="9253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INEC, I</a:t>
            </a:r>
            <a:r>
              <a:rPr lang="es-CR" sz="1200"/>
              <a:t>V </a:t>
            </a:r>
            <a:r>
              <a:rPr lang="es-CR" sz="1200" i="0" u="none" strike="noStrike" cap="none"/>
              <a:t>trimestre 202</a:t>
            </a:r>
            <a:r>
              <a:rPr lang="es-CR" sz="1200"/>
              <a:t>4</a:t>
            </a:r>
            <a:endParaRPr sz="1200" i="0" u="none" strike="noStrike" cap="none"/>
          </a:p>
        </p:txBody>
      </p:sp>
      <p:sp>
        <p:nvSpPr>
          <p:cNvPr id="251" name="Google Shape;251;p24"/>
          <p:cNvSpPr txBox="1"/>
          <p:nvPr/>
        </p:nvSpPr>
        <p:spPr>
          <a:xfrm>
            <a:off x="1161225" y="1710325"/>
            <a:ext cx="1287000" cy="192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5A11"/>
              </a:buClr>
              <a:buSzPts val="4400"/>
              <a:buFont typeface="Century Gothic"/>
              <a:buNone/>
            </a:pPr>
            <a:r>
              <a:rPr lang="es-CR" sz="1700">
                <a:solidFill>
                  <a:srgbClr val="002060"/>
                </a:solidFill>
              </a:rPr>
              <a:t>1.124.103</a:t>
            </a:r>
            <a:endParaRPr sz="1700">
              <a:solidFill>
                <a:srgbClr val="002060"/>
              </a:solidFill>
            </a:endParaRPr>
          </a:p>
          <a:p>
            <a:pPr marL="0" marR="0" lvl="0" indent="0" algn="ctr" rtl="0">
              <a:lnSpc>
                <a:spcPct val="100000"/>
              </a:lnSpc>
              <a:spcBef>
                <a:spcPts val="0"/>
              </a:spcBef>
              <a:spcAft>
                <a:spcPts val="0"/>
              </a:spcAft>
              <a:buClr>
                <a:srgbClr val="C55A11"/>
              </a:buClr>
              <a:buSzPts val="4400"/>
              <a:buFont typeface="Century Gothic"/>
              <a:buNone/>
            </a:pPr>
            <a:r>
              <a:rPr lang="es-CR" sz="1700">
                <a:solidFill>
                  <a:srgbClr val="002060"/>
                </a:solidFill>
              </a:rPr>
              <a:t>63,8%</a:t>
            </a:r>
            <a:endParaRPr sz="1700">
              <a:solidFill>
                <a:srgbClr val="002060"/>
              </a:solidFill>
            </a:endParaRPr>
          </a:p>
          <a:p>
            <a:pPr marL="0" lvl="0" indent="0" algn="ctr" rtl="0">
              <a:spcBef>
                <a:spcPts val="0"/>
              </a:spcBef>
              <a:spcAft>
                <a:spcPts val="0"/>
              </a:spcAft>
              <a:buClr>
                <a:srgbClr val="C55A11"/>
              </a:buClr>
              <a:buSzPts val="4400"/>
              <a:buFont typeface="Century Gothic"/>
              <a:buNone/>
            </a:pPr>
            <a:r>
              <a:rPr lang="es-CR" sz="1700">
                <a:solidFill>
                  <a:srgbClr val="002060"/>
                </a:solidFill>
              </a:rPr>
              <a:t>de la PFFT  no disponible para trabajar</a:t>
            </a:r>
            <a:endParaRPr sz="1700" i="0" u="none" strike="noStrike" cap="none">
              <a:solidFill>
                <a:srgbClr val="002060"/>
              </a:solidFill>
            </a:endParaRPr>
          </a:p>
        </p:txBody>
      </p:sp>
      <p:sp>
        <p:nvSpPr>
          <p:cNvPr id="252" name="Google Shape;252;p24"/>
          <p:cNvSpPr/>
          <p:nvPr/>
        </p:nvSpPr>
        <p:spPr>
          <a:xfrm>
            <a:off x="9594272" y="1725878"/>
            <a:ext cx="2119827" cy="2037816"/>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600" b="1">
                <a:solidFill>
                  <a:schemeClr val="lt1"/>
                </a:solidFill>
              </a:rPr>
              <a:t>Dominio de s</a:t>
            </a:r>
            <a:r>
              <a:rPr lang="es-CR" sz="1600" b="1" i="0" u="none" strike="noStrike" cap="none">
                <a:solidFill>
                  <a:schemeClr val="lt1"/>
                </a:solidFill>
              </a:rPr>
              <a:t>egundo</a:t>
            </a:r>
            <a:r>
              <a:rPr lang="es-CR" sz="1600" b="1">
                <a:solidFill>
                  <a:schemeClr val="lt1"/>
                </a:solidFill>
              </a:rPr>
              <a:t> idioma</a:t>
            </a:r>
            <a:endParaRPr sz="1200" i="0" u="none" strike="noStrike" cap="none">
              <a:solidFill>
                <a:schemeClr val="lt1"/>
              </a:solidFill>
            </a:endParaRPr>
          </a:p>
          <a:p>
            <a:pPr marL="0" marR="0" lvl="0" indent="0" algn="ctr" rtl="0">
              <a:lnSpc>
                <a:spcPct val="100000"/>
              </a:lnSpc>
              <a:spcBef>
                <a:spcPts val="0"/>
              </a:spcBef>
              <a:spcAft>
                <a:spcPts val="0"/>
              </a:spcAft>
              <a:buNone/>
            </a:pPr>
            <a:r>
              <a:rPr lang="es-CR" sz="1700" b="1" i="0" u="none" strike="noStrike" cap="none">
                <a:solidFill>
                  <a:schemeClr val="lt1"/>
                </a:solidFill>
              </a:rPr>
              <a:t>N</a:t>
            </a:r>
            <a:r>
              <a:rPr lang="es-CR" sz="1700" b="1">
                <a:solidFill>
                  <a:schemeClr val="lt1"/>
                </a:solidFill>
              </a:rPr>
              <a:t>o</a:t>
            </a:r>
            <a:r>
              <a:rPr lang="es-CR" sz="1700" b="1" i="0" u="none" strike="noStrike" cap="none">
                <a:solidFill>
                  <a:schemeClr val="lt1"/>
                </a:solidFill>
              </a:rPr>
              <a:t>: </a:t>
            </a:r>
            <a:r>
              <a:rPr lang="es-CR" sz="1700" b="1">
                <a:solidFill>
                  <a:schemeClr val="lt1"/>
                </a:solidFill>
              </a:rPr>
              <a:t>95,9</a:t>
            </a:r>
            <a:r>
              <a:rPr lang="es-CR" sz="1700" b="1" i="0" u="none" strike="noStrike" cap="none">
                <a:solidFill>
                  <a:schemeClr val="lt1"/>
                </a:solidFill>
              </a:rPr>
              <a:t>%</a:t>
            </a:r>
            <a:endParaRPr sz="1900"/>
          </a:p>
          <a:p>
            <a:pPr marL="0" marR="0" lvl="0" indent="0" algn="l" rtl="0">
              <a:lnSpc>
                <a:spcPct val="100000"/>
              </a:lnSpc>
              <a:spcBef>
                <a:spcPts val="0"/>
              </a:spcBef>
              <a:spcAft>
                <a:spcPts val="0"/>
              </a:spcAft>
              <a:buNone/>
            </a:pPr>
            <a:endParaRPr>
              <a:latin typeface="Manjari"/>
              <a:ea typeface="Manjari"/>
              <a:cs typeface="Manjari"/>
              <a:sym typeface="Manjari"/>
            </a:endParaRPr>
          </a:p>
        </p:txBody>
      </p:sp>
      <p:sp>
        <p:nvSpPr>
          <p:cNvPr id="253" name="Google Shape;253;p24"/>
          <p:cNvSpPr/>
          <p:nvPr/>
        </p:nvSpPr>
        <p:spPr>
          <a:xfrm>
            <a:off x="6164644" y="4291547"/>
            <a:ext cx="2119800" cy="17052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b="1">
                <a:solidFill>
                  <a:schemeClr val="lt1"/>
                </a:solidFill>
              </a:rPr>
              <a:t>N</a:t>
            </a:r>
            <a:r>
              <a:rPr lang="es-CR" sz="1600" b="1" i="0" u="none" strike="noStrike" cap="none">
                <a:solidFill>
                  <a:schemeClr val="lt1"/>
                </a:solidFill>
              </a:rPr>
              <a:t>o asiste</a:t>
            </a:r>
            <a:r>
              <a:rPr lang="es-CR" sz="1600" b="1">
                <a:solidFill>
                  <a:schemeClr val="lt1"/>
                </a:solidFill>
              </a:rPr>
              <a:t> a educación</a:t>
            </a:r>
            <a:endParaRPr sz="1200" i="0" u="none" strike="noStrike" cap="none">
              <a:solidFill>
                <a:schemeClr val="lt1"/>
              </a:solidFill>
            </a:endParaRPr>
          </a:p>
          <a:p>
            <a:pPr marL="0" marR="0" lvl="0" indent="0" algn="ctr" rtl="0">
              <a:lnSpc>
                <a:spcPct val="100000"/>
              </a:lnSpc>
              <a:spcBef>
                <a:spcPts val="0"/>
              </a:spcBef>
              <a:spcAft>
                <a:spcPts val="0"/>
              </a:spcAft>
              <a:buNone/>
            </a:pPr>
            <a:r>
              <a:rPr lang="es-CR" sz="2000" b="1">
                <a:solidFill>
                  <a:schemeClr val="lt1"/>
                </a:solidFill>
              </a:rPr>
              <a:t>80,5</a:t>
            </a:r>
            <a:r>
              <a:rPr lang="es-CR" sz="2000" b="1" i="0" u="none" strike="noStrike" cap="none">
                <a:solidFill>
                  <a:schemeClr val="lt1"/>
                </a:solidFill>
              </a:rPr>
              <a:t>%</a:t>
            </a:r>
            <a:endParaRPr/>
          </a:p>
          <a:p>
            <a:pPr marL="0" marR="0" lvl="0" indent="0" algn="ctr" rtl="0">
              <a:lnSpc>
                <a:spcPct val="100000"/>
              </a:lnSpc>
              <a:spcBef>
                <a:spcPts val="0"/>
              </a:spcBef>
              <a:spcAft>
                <a:spcPts val="0"/>
              </a:spcAft>
              <a:buNone/>
            </a:pPr>
            <a:endParaRPr/>
          </a:p>
        </p:txBody>
      </p:sp>
      <p:sp>
        <p:nvSpPr>
          <p:cNvPr id="254" name="Google Shape;254;p24"/>
          <p:cNvSpPr/>
          <p:nvPr/>
        </p:nvSpPr>
        <p:spPr>
          <a:xfrm>
            <a:off x="2574375" y="1725938"/>
            <a:ext cx="2119800" cy="2037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a:solidFill>
                <a:schemeClr val="lt1"/>
              </a:solidFill>
            </a:endParaRPr>
          </a:p>
          <a:p>
            <a:pPr marL="0" marR="0" lvl="0" indent="0" algn="ctr" rtl="0">
              <a:lnSpc>
                <a:spcPct val="100000"/>
              </a:lnSpc>
              <a:spcBef>
                <a:spcPts val="0"/>
              </a:spcBef>
              <a:spcAft>
                <a:spcPts val="0"/>
              </a:spcAft>
              <a:buNone/>
            </a:pPr>
            <a:r>
              <a:rPr lang="es-CR" sz="1800" b="1" i="0" u="none" strike="noStrike" cap="none">
                <a:solidFill>
                  <a:schemeClr val="lt1"/>
                </a:solidFill>
              </a:rPr>
              <a:t>E</a:t>
            </a:r>
            <a:r>
              <a:rPr lang="es-CR" sz="1800" b="1">
                <a:solidFill>
                  <a:schemeClr val="lt1"/>
                </a:solidFill>
              </a:rPr>
              <a:t>dad</a:t>
            </a:r>
            <a:endParaRPr i="0" u="none" strike="noStrike" cap="none">
              <a:solidFill>
                <a:schemeClr val="lt1"/>
              </a:solidFill>
            </a:endParaRPr>
          </a:p>
          <a:p>
            <a:pPr marL="0" marR="0" lvl="0" indent="0" algn="ctr" rtl="0">
              <a:lnSpc>
                <a:spcPct val="100000"/>
              </a:lnSpc>
              <a:spcBef>
                <a:spcPts val="0"/>
              </a:spcBef>
              <a:spcAft>
                <a:spcPts val="0"/>
              </a:spcAft>
              <a:buNone/>
            </a:pPr>
            <a:r>
              <a:rPr lang="es-CR" i="0" u="none" strike="noStrike" cap="none">
                <a:solidFill>
                  <a:schemeClr val="lt1"/>
                </a:solidFill>
              </a:rPr>
              <a:t>15-24 años: </a:t>
            </a:r>
            <a:r>
              <a:rPr lang="es-CR">
                <a:solidFill>
                  <a:schemeClr val="lt1"/>
                </a:solidFill>
              </a:rPr>
              <a:t>20,4</a:t>
            </a:r>
            <a:r>
              <a:rPr lang="es-CR" i="0" u="none" strike="noStrike" cap="none">
                <a:solidFill>
                  <a:schemeClr val="lt1"/>
                </a:solidFill>
              </a:rPr>
              <a:t>%</a:t>
            </a:r>
            <a:endParaRPr/>
          </a:p>
          <a:p>
            <a:pPr marL="0" marR="0" lvl="0" indent="0" algn="ctr" rtl="0">
              <a:lnSpc>
                <a:spcPct val="100000"/>
              </a:lnSpc>
              <a:spcBef>
                <a:spcPts val="0"/>
              </a:spcBef>
              <a:spcAft>
                <a:spcPts val="0"/>
              </a:spcAft>
              <a:buNone/>
            </a:pPr>
            <a:r>
              <a:rPr lang="es-CR" i="0" u="none" strike="noStrike" cap="none">
                <a:solidFill>
                  <a:schemeClr val="lt1"/>
                </a:solidFill>
              </a:rPr>
              <a:t>25-34 años: </a:t>
            </a:r>
            <a:r>
              <a:rPr lang="es-CR">
                <a:solidFill>
                  <a:schemeClr val="lt1"/>
                </a:solidFill>
              </a:rPr>
              <a:t>8,8</a:t>
            </a:r>
            <a:r>
              <a:rPr lang="es-CR" i="0" u="none" strike="noStrike" cap="none">
                <a:solidFill>
                  <a:schemeClr val="lt1"/>
                </a:solidFill>
              </a:rPr>
              <a:t>% </a:t>
            </a:r>
            <a:endParaRPr/>
          </a:p>
          <a:p>
            <a:pPr marL="0" marR="0" lvl="0" indent="0" algn="ctr" rtl="0">
              <a:lnSpc>
                <a:spcPct val="100000"/>
              </a:lnSpc>
              <a:spcBef>
                <a:spcPts val="0"/>
              </a:spcBef>
              <a:spcAft>
                <a:spcPts val="0"/>
              </a:spcAft>
              <a:buNone/>
            </a:pPr>
            <a:r>
              <a:rPr lang="es-CR" i="0" u="none" strike="noStrike" cap="none">
                <a:solidFill>
                  <a:schemeClr val="lt1"/>
                </a:solidFill>
              </a:rPr>
              <a:t>35-44 años: </a:t>
            </a:r>
            <a:r>
              <a:rPr lang="es-CR">
                <a:solidFill>
                  <a:schemeClr val="lt1"/>
                </a:solidFill>
              </a:rPr>
              <a:t>11,0%</a:t>
            </a:r>
            <a:endParaRPr/>
          </a:p>
          <a:p>
            <a:pPr marL="0" marR="0" lvl="0" indent="0" algn="ctr" rtl="0">
              <a:lnSpc>
                <a:spcPct val="100000"/>
              </a:lnSpc>
              <a:spcBef>
                <a:spcPts val="0"/>
              </a:spcBef>
              <a:spcAft>
                <a:spcPts val="0"/>
              </a:spcAft>
              <a:buNone/>
            </a:pPr>
            <a:r>
              <a:rPr lang="es-CR" i="0" u="none" strike="noStrike" cap="none">
                <a:solidFill>
                  <a:schemeClr val="lt1"/>
                </a:solidFill>
              </a:rPr>
              <a:t>45 a 59 años: </a:t>
            </a:r>
            <a:r>
              <a:rPr lang="es-CR">
                <a:solidFill>
                  <a:schemeClr val="lt1"/>
                </a:solidFill>
              </a:rPr>
              <a:t>18,0</a:t>
            </a:r>
            <a:r>
              <a:rPr lang="es-CR" i="0" u="none" strike="noStrike" cap="none">
                <a:solidFill>
                  <a:schemeClr val="lt1"/>
                </a:solidFill>
              </a:rPr>
              <a:t>% </a:t>
            </a:r>
            <a:endParaRPr i="0" u="none" strike="noStrike" cap="none">
              <a:solidFill>
                <a:schemeClr val="lt1"/>
              </a:solidFill>
            </a:endParaRPr>
          </a:p>
          <a:p>
            <a:pPr marL="0" marR="0" lvl="0" indent="0" algn="ctr" rtl="0">
              <a:lnSpc>
                <a:spcPct val="100000"/>
              </a:lnSpc>
              <a:spcBef>
                <a:spcPts val="0"/>
              </a:spcBef>
              <a:spcAft>
                <a:spcPts val="0"/>
              </a:spcAft>
              <a:buNone/>
            </a:pPr>
            <a:r>
              <a:rPr lang="es-CR" b="1">
                <a:solidFill>
                  <a:schemeClr val="lt1"/>
                </a:solidFill>
              </a:rPr>
              <a:t>60 años  o más: 41,7% </a:t>
            </a:r>
            <a:endParaRPr b="1">
              <a:solidFill>
                <a:schemeClr val="lt1"/>
              </a:solidFill>
            </a:endParaRPr>
          </a:p>
          <a:p>
            <a:pPr marL="0" marR="0" lvl="0" indent="0" algn="l"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55" name="Google Shape;255;p24"/>
          <p:cNvSpPr/>
          <p:nvPr/>
        </p:nvSpPr>
        <p:spPr>
          <a:xfrm>
            <a:off x="7255599" y="1725793"/>
            <a:ext cx="2120036" cy="2037816"/>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b="1" i="0" u="none" strike="noStrike" cap="none">
                <a:solidFill>
                  <a:schemeClr val="lt1"/>
                </a:solidFill>
              </a:rPr>
              <a:t>R</a:t>
            </a:r>
            <a:r>
              <a:rPr lang="es-CR" sz="1600" b="1">
                <a:solidFill>
                  <a:schemeClr val="lt1"/>
                </a:solidFill>
              </a:rPr>
              <a:t>egión</a:t>
            </a:r>
            <a:endParaRPr sz="1200" i="0" u="none" strike="noStrike" cap="none">
              <a:solidFill>
                <a:schemeClr val="lt1"/>
              </a:solidFill>
            </a:endParaRPr>
          </a:p>
          <a:p>
            <a:pPr marL="0" marR="0" lvl="0" indent="0" algn="ctr" rtl="0">
              <a:lnSpc>
                <a:spcPct val="100000"/>
              </a:lnSpc>
              <a:spcBef>
                <a:spcPts val="0"/>
              </a:spcBef>
              <a:spcAft>
                <a:spcPts val="0"/>
              </a:spcAft>
              <a:buNone/>
            </a:pPr>
            <a:r>
              <a:rPr lang="es-CR" sz="1500" b="1" i="0" u="none" strike="noStrike" cap="none">
                <a:solidFill>
                  <a:schemeClr val="lt1"/>
                </a:solidFill>
              </a:rPr>
              <a:t>Central: </a:t>
            </a:r>
            <a:r>
              <a:rPr lang="es-CR" sz="1500" b="1">
                <a:solidFill>
                  <a:schemeClr val="lt1"/>
                </a:solidFill>
              </a:rPr>
              <a:t>59,4</a:t>
            </a:r>
            <a:r>
              <a:rPr lang="es-CR" sz="1500" b="1" i="0" u="none" strike="noStrike" cap="none">
                <a:solidFill>
                  <a:schemeClr val="lt1"/>
                </a:solidFill>
              </a:rPr>
              <a:t>%</a:t>
            </a:r>
            <a:endParaRPr sz="1700" b="1"/>
          </a:p>
          <a:p>
            <a:pPr marL="0" marR="0" lvl="0" indent="0" algn="ctr" rtl="0">
              <a:lnSpc>
                <a:spcPct val="100000"/>
              </a:lnSpc>
              <a:spcBef>
                <a:spcPts val="0"/>
              </a:spcBef>
              <a:spcAft>
                <a:spcPts val="0"/>
              </a:spcAft>
              <a:buNone/>
            </a:pPr>
            <a:r>
              <a:rPr lang="es-CR" sz="1500">
                <a:solidFill>
                  <a:schemeClr val="lt1"/>
                </a:solidFill>
              </a:rPr>
              <a:t>Huetar Norte:</a:t>
            </a:r>
            <a:r>
              <a:rPr lang="es-CR" sz="1500" i="0" u="none" strike="noStrike" cap="none">
                <a:solidFill>
                  <a:schemeClr val="lt1"/>
                </a:solidFill>
              </a:rPr>
              <a:t> 9,</a:t>
            </a:r>
            <a:r>
              <a:rPr lang="es-CR" sz="1500">
                <a:solidFill>
                  <a:schemeClr val="lt1"/>
                </a:solidFill>
              </a:rPr>
              <a:t>5</a:t>
            </a:r>
            <a:r>
              <a:rPr lang="es-CR" sz="1500" i="0" u="none" strike="noStrike" cap="none">
                <a:solidFill>
                  <a:schemeClr val="lt1"/>
                </a:solidFill>
              </a:rPr>
              <a:t>%</a:t>
            </a:r>
            <a:endParaRPr sz="1500">
              <a:solidFill>
                <a:schemeClr val="lt1"/>
              </a:solidFill>
            </a:endParaRPr>
          </a:p>
          <a:p>
            <a:pPr marL="0" marR="0" lvl="0" indent="0" algn="ctr" rtl="0">
              <a:lnSpc>
                <a:spcPct val="100000"/>
              </a:lnSpc>
              <a:spcBef>
                <a:spcPts val="0"/>
              </a:spcBef>
              <a:spcAft>
                <a:spcPts val="0"/>
              </a:spcAft>
              <a:buNone/>
            </a:pPr>
            <a:r>
              <a:rPr lang="es-CR" sz="1500">
                <a:solidFill>
                  <a:schemeClr val="lt1"/>
                </a:solidFill>
              </a:rPr>
              <a:t>Huetar Norte: 9,1% </a:t>
            </a:r>
            <a:endParaRPr sz="1500">
              <a:solidFill>
                <a:schemeClr val="lt1"/>
              </a:solidFill>
            </a:endParaRPr>
          </a:p>
          <a:p>
            <a:pPr marL="0" marR="0" lvl="0" indent="0" algn="ctr" rtl="0">
              <a:lnSpc>
                <a:spcPct val="100000"/>
              </a:lnSpc>
              <a:spcBef>
                <a:spcPts val="0"/>
              </a:spcBef>
              <a:spcAft>
                <a:spcPts val="0"/>
              </a:spcAft>
              <a:buNone/>
            </a:pPr>
            <a:r>
              <a:rPr lang="es-CR" sz="1500">
                <a:solidFill>
                  <a:schemeClr val="lt1"/>
                </a:solidFill>
              </a:rPr>
              <a:t>Brunca: 8,3%</a:t>
            </a:r>
            <a:endParaRPr sz="1500">
              <a:solidFill>
                <a:schemeClr val="lt1"/>
              </a:solidFill>
            </a:endParaRPr>
          </a:p>
        </p:txBody>
      </p:sp>
      <p:sp>
        <p:nvSpPr>
          <p:cNvPr id="256" name="Google Shape;256;p24"/>
          <p:cNvSpPr/>
          <p:nvPr/>
        </p:nvSpPr>
        <p:spPr>
          <a:xfrm>
            <a:off x="3101677" y="4015188"/>
            <a:ext cx="2836200" cy="22275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b="1">
                <a:solidFill>
                  <a:schemeClr val="lt1"/>
                </a:solidFill>
              </a:rPr>
              <a:t>Nivel educativo</a:t>
            </a:r>
            <a:endParaRPr sz="1200" i="0" u="none" strike="noStrike" cap="none">
              <a:solidFill>
                <a:schemeClr val="lt1"/>
              </a:solidFill>
            </a:endParaRPr>
          </a:p>
          <a:p>
            <a:pPr marL="0" lvl="0" indent="0" algn="ctr" rtl="0">
              <a:spcBef>
                <a:spcPts val="0"/>
              </a:spcBef>
              <a:spcAft>
                <a:spcPts val="0"/>
              </a:spcAft>
              <a:buClr>
                <a:schemeClr val="dk1"/>
              </a:buClr>
              <a:buFont typeface="Arial"/>
              <a:buNone/>
            </a:pPr>
            <a:r>
              <a:rPr lang="es-CR" sz="1500" b="1">
                <a:solidFill>
                  <a:schemeClr val="lt1"/>
                </a:solidFill>
              </a:rPr>
              <a:t>Primaria o menos: 43,4%  </a:t>
            </a:r>
            <a:endParaRPr sz="1500" b="1">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Secundaria incompleta: 25,9%</a:t>
            </a:r>
            <a:endParaRPr sz="1500">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Secundaria completa: 12,6%  </a:t>
            </a:r>
            <a:endParaRPr sz="1500">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Universitaria con y sin título: 18,0%</a:t>
            </a:r>
            <a:endParaRPr sz="1200" i="0" u="none" strike="noStrike" cap="none">
              <a:solidFill>
                <a:schemeClr val="lt1"/>
              </a:solidFill>
            </a:endParaRPr>
          </a:p>
        </p:txBody>
      </p:sp>
      <p:sp>
        <p:nvSpPr>
          <p:cNvPr id="257" name="Google Shape;257;p24"/>
          <p:cNvSpPr/>
          <p:nvPr/>
        </p:nvSpPr>
        <p:spPr>
          <a:xfrm>
            <a:off x="8470272" y="4018688"/>
            <a:ext cx="3083100" cy="22275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a:solidFill>
                <a:schemeClr val="lt1"/>
              </a:solidFill>
            </a:endParaRPr>
          </a:p>
          <a:p>
            <a:pPr marL="0" marR="0" lvl="0" indent="0" algn="ctr" rtl="0">
              <a:lnSpc>
                <a:spcPct val="100000"/>
              </a:lnSpc>
              <a:spcBef>
                <a:spcPts val="0"/>
              </a:spcBef>
              <a:spcAft>
                <a:spcPts val="0"/>
              </a:spcAft>
              <a:buNone/>
            </a:pPr>
            <a:endParaRPr sz="1600" b="1">
              <a:solidFill>
                <a:schemeClr val="lt1"/>
              </a:solidFill>
            </a:endParaRPr>
          </a:p>
          <a:p>
            <a:pPr marL="0" marR="0" lvl="0" indent="0" algn="ctr" rtl="0">
              <a:lnSpc>
                <a:spcPct val="100000"/>
              </a:lnSpc>
              <a:spcBef>
                <a:spcPts val="0"/>
              </a:spcBef>
              <a:spcAft>
                <a:spcPts val="0"/>
              </a:spcAft>
              <a:buNone/>
            </a:pPr>
            <a:r>
              <a:rPr lang="es-CR" sz="1600" b="1">
                <a:solidFill>
                  <a:schemeClr val="lt1"/>
                </a:solidFill>
              </a:rPr>
              <a:t>Razones no disponibilidad</a:t>
            </a:r>
            <a:endParaRPr sz="1200" i="0" u="none" strike="noStrike" cap="none">
              <a:solidFill>
                <a:schemeClr val="lt1"/>
              </a:solidFill>
            </a:endParaRPr>
          </a:p>
          <a:p>
            <a:pPr marL="0" marR="0" lvl="0" indent="0" algn="ctr" rtl="0">
              <a:lnSpc>
                <a:spcPct val="100000"/>
              </a:lnSpc>
              <a:spcBef>
                <a:spcPts val="0"/>
              </a:spcBef>
              <a:spcAft>
                <a:spcPts val="0"/>
              </a:spcAft>
              <a:buNone/>
            </a:pPr>
            <a:r>
              <a:rPr lang="es-CR" sz="1500">
                <a:solidFill>
                  <a:schemeClr val="lt1"/>
                </a:solidFill>
              </a:rPr>
              <a:t>Obligaciones familiares: 43,2%</a:t>
            </a:r>
            <a:endParaRPr sz="1500">
              <a:solidFill>
                <a:schemeClr val="lt1"/>
              </a:solidFill>
            </a:endParaRPr>
          </a:p>
          <a:p>
            <a:pPr marL="0" marR="0" lvl="0" indent="0" algn="ctr" rtl="0">
              <a:lnSpc>
                <a:spcPct val="100000"/>
              </a:lnSpc>
              <a:spcBef>
                <a:spcPts val="0"/>
              </a:spcBef>
              <a:spcAft>
                <a:spcPts val="0"/>
              </a:spcAft>
              <a:buNone/>
            </a:pPr>
            <a:r>
              <a:rPr lang="es-CR" sz="1500" b="1">
                <a:solidFill>
                  <a:schemeClr val="lt1"/>
                </a:solidFill>
              </a:rPr>
              <a:t>Persona muy anciana: 23,6% </a:t>
            </a:r>
            <a:endParaRPr sz="1500" b="1">
              <a:solidFill>
                <a:schemeClr val="lt1"/>
              </a:solidFill>
            </a:endParaRPr>
          </a:p>
          <a:p>
            <a:pPr marL="0" marR="0" lvl="0" indent="0" algn="ctr" rtl="0">
              <a:lnSpc>
                <a:spcPct val="100000"/>
              </a:lnSpc>
              <a:spcBef>
                <a:spcPts val="0"/>
              </a:spcBef>
              <a:spcAft>
                <a:spcPts val="0"/>
              </a:spcAft>
              <a:buNone/>
            </a:pPr>
            <a:r>
              <a:rPr lang="es-CR" sz="1500">
                <a:solidFill>
                  <a:schemeClr val="lt1"/>
                </a:solidFill>
              </a:rPr>
              <a:t>Razones personales:</a:t>
            </a:r>
            <a:endParaRPr sz="1500">
              <a:solidFill>
                <a:schemeClr val="lt1"/>
              </a:solidFill>
            </a:endParaRPr>
          </a:p>
          <a:p>
            <a:pPr marL="0" marR="0" lvl="0" indent="0" algn="ctr" rtl="0">
              <a:lnSpc>
                <a:spcPct val="100000"/>
              </a:lnSpc>
              <a:spcBef>
                <a:spcPts val="0"/>
              </a:spcBef>
              <a:spcAft>
                <a:spcPts val="0"/>
              </a:spcAft>
              <a:buNone/>
            </a:pPr>
            <a:r>
              <a:rPr lang="es-CR" sz="1500">
                <a:solidFill>
                  <a:schemeClr val="lt1"/>
                </a:solidFill>
              </a:rPr>
              <a:t> (estudio o viaje programado)</a:t>
            </a:r>
            <a:endParaRPr sz="1500">
              <a:solidFill>
                <a:schemeClr val="lt1"/>
              </a:solidFill>
            </a:endParaRPr>
          </a:p>
          <a:p>
            <a:pPr marL="0" marR="0" lvl="0" indent="0" algn="ctr" rtl="0">
              <a:lnSpc>
                <a:spcPct val="100000"/>
              </a:lnSpc>
              <a:spcBef>
                <a:spcPts val="0"/>
              </a:spcBef>
              <a:spcAft>
                <a:spcPts val="0"/>
              </a:spcAft>
              <a:buNone/>
            </a:pPr>
            <a:r>
              <a:rPr lang="es-CR" sz="1500">
                <a:solidFill>
                  <a:schemeClr val="lt1"/>
                </a:solidFill>
              </a:rPr>
              <a:t>18,6%</a:t>
            </a:r>
            <a:endParaRPr sz="1500">
              <a:solidFill>
                <a:schemeClr val="lt1"/>
              </a:solidFill>
            </a:endParaRPr>
          </a:p>
          <a:p>
            <a:pPr marL="0" marR="0" lvl="0" indent="0" algn="l" rtl="0">
              <a:lnSpc>
                <a:spcPct val="100000"/>
              </a:lnSpc>
              <a:spcBef>
                <a:spcPts val="0"/>
              </a:spcBef>
              <a:spcAft>
                <a:spcPts val="0"/>
              </a:spcAft>
              <a:buNone/>
            </a:pPr>
            <a:endParaRPr sz="1200" i="0" u="none" strike="noStrike" cap="none">
              <a:solidFill>
                <a:schemeClr val="lt1"/>
              </a:solidFill>
              <a:latin typeface="Manjari"/>
              <a:ea typeface="Manjari"/>
              <a:cs typeface="Manjari"/>
              <a:sym typeface="Manjari"/>
            </a:endParaRPr>
          </a:p>
        </p:txBody>
      </p:sp>
      <p:cxnSp>
        <p:nvCxnSpPr>
          <p:cNvPr id="258" name="Google Shape;258;p24"/>
          <p:cNvCxnSpPr/>
          <p:nvPr/>
        </p:nvCxnSpPr>
        <p:spPr>
          <a:xfrm>
            <a:off x="266129" y="2391511"/>
            <a:ext cx="0" cy="3035100"/>
          </a:xfrm>
          <a:prstGeom prst="straightConnector1">
            <a:avLst/>
          </a:prstGeom>
          <a:noFill/>
          <a:ln w="9525" cap="flat" cmpd="sng">
            <a:solidFill>
              <a:srgbClr val="002060"/>
            </a:solidFill>
            <a:prstDash val="dash"/>
            <a:miter lim="800000"/>
            <a:headEnd type="none" w="sm" len="sm"/>
            <a:tailEnd type="none" w="sm" len="sm"/>
          </a:ln>
        </p:spPr>
      </p:cxnSp>
      <p:cxnSp>
        <p:nvCxnSpPr>
          <p:cNvPr id="259" name="Google Shape;259;p24"/>
          <p:cNvCxnSpPr/>
          <p:nvPr/>
        </p:nvCxnSpPr>
        <p:spPr>
          <a:xfrm>
            <a:off x="276791" y="2382256"/>
            <a:ext cx="681600" cy="0"/>
          </a:xfrm>
          <a:prstGeom prst="straightConnector1">
            <a:avLst/>
          </a:prstGeom>
          <a:noFill/>
          <a:ln w="9525" cap="flat" cmpd="sng">
            <a:solidFill>
              <a:srgbClr val="002060"/>
            </a:solidFill>
            <a:prstDash val="dash"/>
            <a:miter lim="800000"/>
            <a:headEnd type="none" w="sm" len="sm"/>
            <a:tailEnd type="none" w="sm" len="sm"/>
          </a:ln>
        </p:spPr>
      </p:cxnSp>
      <p:pic>
        <p:nvPicPr>
          <p:cNvPr id="260" name="Google Shape;260;p24" descr="Mujer"/>
          <p:cNvPicPr preferRelativeResize="0"/>
          <p:nvPr/>
        </p:nvPicPr>
        <p:blipFill rotWithShape="1">
          <a:blip r:embed="rId3">
            <a:alphaModFix/>
          </a:blip>
          <a:srcRect/>
          <a:stretch/>
        </p:blipFill>
        <p:spPr>
          <a:xfrm>
            <a:off x="532093" y="1974124"/>
            <a:ext cx="914400" cy="914400"/>
          </a:xfrm>
          <a:prstGeom prst="rect">
            <a:avLst/>
          </a:prstGeom>
          <a:noFill/>
          <a:ln>
            <a:noFill/>
          </a:ln>
        </p:spPr>
      </p:pic>
      <p:cxnSp>
        <p:nvCxnSpPr>
          <p:cNvPr id="261" name="Google Shape;261;p24"/>
          <p:cNvCxnSpPr/>
          <p:nvPr/>
        </p:nvCxnSpPr>
        <p:spPr>
          <a:xfrm>
            <a:off x="266129" y="5437519"/>
            <a:ext cx="391800" cy="0"/>
          </a:xfrm>
          <a:prstGeom prst="straightConnector1">
            <a:avLst/>
          </a:prstGeom>
          <a:noFill/>
          <a:ln w="9525" cap="flat" cmpd="sng">
            <a:solidFill>
              <a:srgbClr val="002060"/>
            </a:solidFill>
            <a:prstDash val="dash"/>
            <a:miter lim="800000"/>
            <a:headEnd type="none" w="sm" len="sm"/>
            <a:tailEnd type="triangle" w="med" len="med"/>
          </a:ln>
        </p:spPr>
      </p:cxnSp>
      <p:sp>
        <p:nvSpPr>
          <p:cNvPr id="262" name="Google Shape;262;p24"/>
          <p:cNvSpPr/>
          <p:nvPr/>
        </p:nvSpPr>
        <p:spPr>
          <a:xfrm>
            <a:off x="4916588" y="1725500"/>
            <a:ext cx="2119788" cy="2037681"/>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800" b="1">
                <a:solidFill>
                  <a:schemeClr val="lt1"/>
                </a:solidFill>
              </a:rPr>
              <a:t>L</a:t>
            </a:r>
            <a:r>
              <a:rPr lang="es-CR" sz="1800" b="1" i="0" u="none" strike="noStrike" cap="none">
                <a:solidFill>
                  <a:schemeClr val="lt1"/>
                </a:solidFill>
              </a:rPr>
              <a:t>ugar</a:t>
            </a:r>
            <a:endParaRPr sz="1600"/>
          </a:p>
          <a:p>
            <a:pPr marL="0" marR="0" lvl="0" indent="0" algn="ctr" rtl="0">
              <a:lnSpc>
                <a:spcPct val="100000"/>
              </a:lnSpc>
              <a:spcBef>
                <a:spcPts val="0"/>
              </a:spcBef>
              <a:spcAft>
                <a:spcPts val="0"/>
              </a:spcAft>
              <a:buNone/>
            </a:pPr>
            <a:r>
              <a:rPr lang="es-CR" sz="1800" b="1">
                <a:solidFill>
                  <a:schemeClr val="lt1"/>
                </a:solidFill>
              </a:rPr>
              <a:t>nacimiento</a:t>
            </a:r>
            <a:endParaRPr i="0" u="none" strike="noStrike" cap="none">
              <a:solidFill>
                <a:schemeClr val="lt1"/>
              </a:solidFill>
            </a:endParaRPr>
          </a:p>
          <a:p>
            <a:pPr marL="0" marR="0" lvl="0" indent="0" algn="ctr" rtl="0">
              <a:lnSpc>
                <a:spcPct val="100000"/>
              </a:lnSpc>
              <a:spcBef>
                <a:spcPts val="0"/>
              </a:spcBef>
              <a:spcAft>
                <a:spcPts val="0"/>
              </a:spcAft>
              <a:buNone/>
            </a:pPr>
            <a:r>
              <a:rPr lang="es-CR" sz="1500" b="1" i="0" u="none" strike="noStrike" cap="none">
                <a:solidFill>
                  <a:schemeClr val="lt1"/>
                </a:solidFill>
              </a:rPr>
              <a:t>En cantón: </a:t>
            </a:r>
            <a:r>
              <a:rPr lang="es-CR" sz="1500" b="1">
                <a:solidFill>
                  <a:schemeClr val="lt1"/>
                </a:solidFill>
              </a:rPr>
              <a:t>61,2</a:t>
            </a:r>
            <a:r>
              <a:rPr lang="es-CR" sz="1500" b="1" i="0" u="none" strike="noStrike" cap="none">
                <a:solidFill>
                  <a:schemeClr val="lt1"/>
                </a:solidFill>
              </a:rPr>
              <a:t>%</a:t>
            </a:r>
            <a:endParaRPr sz="1700"/>
          </a:p>
          <a:p>
            <a:pPr marL="0" marR="0" lvl="0" indent="0" algn="ctr" rtl="0">
              <a:lnSpc>
                <a:spcPct val="100000"/>
              </a:lnSpc>
              <a:spcBef>
                <a:spcPts val="0"/>
              </a:spcBef>
              <a:spcAft>
                <a:spcPts val="0"/>
              </a:spcAft>
              <a:buNone/>
            </a:pPr>
            <a:r>
              <a:rPr lang="es-CR" sz="1500" i="0" u="none" strike="noStrike" cap="none">
                <a:solidFill>
                  <a:schemeClr val="lt1"/>
                </a:solidFill>
              </a:rPr>
              <a:t>Otro cantón: </a:t>
            </a:r>
            <a:r>
              <a:rPr lang="es-CR" sz="1500">
                <a:solidFill>
                  <a:schemeClr val="lt1"/>
                </a:solidFill>
              </a:rPr>
              <a:t>30,1</a:t>
            </a:r>
            <a:r>
              <a:rPr lang="es-CR" sz="1500" i="0" u="none" strike="noStrike" cap="none">
                <a:solidFill>
                  <a:schemeClr val="lt1"/>
                </a:solidFill>
              </a:rPr>
              <a:t>%</a:t>
            </a:r>
            <a:endParaRPr sz="1700"/>
          </a:p>
          <a:p>
            <a:pPr marL="0" marR="0" lvl="0" indent="0" algn="ctr" rtl="0">
              <a:lnSpc>
                <a:spcPct val="100000"/>
              </a:lnSpc>
              <a:spcBef>
                <a:spcPts val="0"/>
              </a:spcBef>
              <a:spcAft>
                <a:spcPts val="0"/>
              </a:spcAft>
              <a:buNone/>
            </a:pPr>
            <a:r>
              <a:rPr lang="es-CR" sz="1500" i="0" u="none" strike="noStrike" cap="none">
                <a:solidFill>
                  <a:schemeClr val="lt1"/>
                </a:solidFill>
              </a:rPr>
              <a:t>Otro país: </a:t>
            </a:r>
            <a:r>
              <a:rPr lang="es-CR" sz="1500">
                <a:solidFill>
                  <a:schemeClr val="lt1"/>
                </a:solidFill>
              </a:rPr>
              <a:t>8,8%</a:t>
            </a:r>
            <a:endParaRPr sz="1700"/>
          </a:p>
          <a:p>
            <a:pPr marL="0" marR="0" lvl="0" indent="0" algn="l" rtl="0">
              <a:lnSpc>
                <a:spcPct val="100000"/>
              </a:lnSpc>
              <a:spcBef>
                <a:spcPts val="0"/>
              </a:spcBef>
              <a:spcAft>
                <a:spcPts val="0"/>
              </a:spcAft>
              <a:buNone/>
            </a:pPr>
            <a:endParaRPr i="0" u="none" strike="noStrike" cap="none">
              <a:solidFill>
                <a:schemeClr val="lt1"/>
              </a:solidFill>
            </a:endParaRPr>
          </a:p>
        </p:txBody>
      </p:sp>
      <p:sp>
        <p:nvSpPr>
          <p:cNvPr id="263" name="Google Shape;263;p24"/>
          <p:cNvSpPr txBox="1"/>
          <p:nvPr/>
        </p:nvSpPr>
        <p:spPr>
          <a:xfrm>
            <a:off x="153675" y="1054250"/>
            <a:ext cx="34755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R">
                <a:solidFill>
                  <a:schemeClr val="dk1"/>
                </a:solidFill>
              </a:rPr>
              <a:t>Representan el </a:t>
            </a:r>
            <a:r>
              <a:rPr lang="es-CR" b="1">
                <a:solidFill>
                  <a:schemeClr val="dk1"/>
                </a:solidFill>
              </a:rPr>
              <a:t>96,5%</a:t>
            </a:r>
            <a:r>
              <a:rPr lang="es-CR">
                <a:solidFill>
                  <a:schemeClr val="dk1"/>
                </a:solidFill>
              </a:rPr>
              <a:t> de la población femenina fuera de la fuerza de trabajo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title"/>
          </p:nvPr>
        </p:nvSpPr>
        <p:spPr>
          <a:xfrm>
            <a:off x="311700" y="445025"/>
            <a:ext cx="8520900" cy="5727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93181"/>
              <a:buNone/>
            </a:pPr>
            <a:endParaRPr/>
          </a:p>
        </p:txBody>
      </p:sp>
      <p:sp>
        <p:nvSpPr>
          <p:cNvPr id="269" name="Google Shape;269;p25"/>
          <p:cNvSpPr txBox="1">
            <a:spLocks noGrp="1"/>
          </p:cNvSpPr>
          <p:nvPr>
            <p:ph type="body" idx="1"/>
          </p:nvPr>
        </p:nvSpPr>
        <p:spPr>
          <a:xfrm>
            <a:off x="311700" y="1152475"/>
            <a:ext cx="8520900" cy="3416400"/>
          </a:xfrm>
          <a:prstGeom prst="rect">
            <a:avLst/>
          </a:prstGeom>
          <a:noFill/>
          <a:ln>
            <a:noFill/>
          </a:ln>
        </p:spPr>
        <p:txBody>
          <a:bodyPr spcFirstLastPara="1" wrap="square" lIns="121900" tIns="121900" rIns="121900" bIns="121900" anchor="t" anchorCtr="0">
            <a:normAutofit/>
          </a:bodyPr>
          <a:lstStyle/>
          <a:p>
            <a:pPr marL="609600" lvl="0" indent="-304800" algn="l" rtl="0">
              <a:lnSpc>
                <a:spcPct val="115000"/>
              </a:lnSpc>
              <a:spcBef>
                <a:spcPts val="0"/>
              </a:spcBef>
              <a:spcAft>
                <a:spcPts val="0"/>
              </a:spcAft>
              <a:buSzPts val="2400"/>
              <a:buNone/>
            </a:pPr>
            <a:endParaRPr/>
          </a:p>
        </p:txBody>
      </p:sp>
      <p:sp>
        <p:nvSpPr>
          <p:cNvPr id="270" name="Google Shape;270;p25"/>
          <p:cNvSpPr/>
          <p:nvPr/>
        </p:nvSpPr>
        <p:spPr>
          <a:xfrm>
            <a:off x="0" y="0"/>
            <a:ext cx="12192000" cy="6858000"/>
          </a:xfrm>
          <a:prstGeom prst="rect">
            <a:avLst/>
          </a:prstGeom>
          <a:solidFill>
            <a:srgbClr val="18295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anjari Thin"/>
              <a:ea typeface="Manjari Thin"/>
              <a:cs typeface="Manjari Thin"/>
              <a:sym typeface="Manjari Thin"/>
            </a:endParaRPr>
          </a:p>
        </p:txBody>
      </p:sp>
      <p:sp>
        <p:nvSpPr>
          <p:cNvPr id="271" name="Google Shape;271;p25"/>
          <p:cNvSpPr txBox="1"/>
          <p:nvPr/>
        </p:nvSpPr>
        <p:spPr>
          <a:xfrm>
            <a:off x="1311795" y="5540421"/>
            <a:ext cx="9584100" cy="650400"/>
          </a:xfrm>
          <a:prstGeom prst="rect">
            <a:avLst/>
          </a:prstGeom>
          <a:noFill/>
          <a:ln>
            <a:noFill/>
          </a:ln>
        </p:spPr>
        <p:txBody>
          <a:bodyPr spcFirstLastPara="1" wrap="square" lIns="121900" tIns="121900" rIns="121900" bIns="121900" anchor="b" anchorCtr="0">
            <a:normAutofit/>
          </a:bodyPr>
          <a:lstStyle/>
          <a:p>
            <a:pPr marL="0" marR="0" lvl="0" indent="0" algn="ctr" rtl="0">
              <a:lnSpc>
                <a:spcPct val="100000"/>
              </a:lnSpc>
              <a:spcBef>
                <a:spcPts val="0"/>
              </a:spcBef>
              <a:spcAft>
                <a:spcPts val="0"/>
              </a:spcAft>
              <a:buClr>
                <a:schemeClr val="dk1"/>
              </a:buClr>
              <a:buSzPts val="3700"/>
              <a:buFont typeface="Arial"/>
              <a:buNone/>
            </a:pPr>
            <a:r>
              <a:rPr lang="es-CR" sz="2000" i="0" u="none" strike="noStrike" cap="none">
                <a:solidFill>
                  <a:schemeClr val="lt1"/>
                </a:solidFill>
                <a:latin typeface="Basic"/>
                <a:ea typeface="Basic"/>
                <a:cs typeface="Basic"/>
                <a:sym typeface="Basic"/>
              </a:rPr>
              <a:t>www.mtss.go.cr</a:t>
            </a:r>
            <a:endParaRPr sz="2000" i="0" u="none" strike="noStrike" cap="none">
              <a:solidFill>
                <a:schemeClr val="lt1"/>
              </a:solidFill>
              <a:latin typeface="Basic"/>
              <a:ea typeface="Basic"/>
              <a:cs typeface="Basic"/>
              <a:sym typeface="Basic"/>
            </a:endParaRPr>
          </a:p>
        </p:txBody>
      </p:sp>
      <p:pic>
        <p:nvPicPr>
          <p:cNvPr id="272" name="Google Shape;272;p25"/>
          <p:cNvPicPr preferRelativeResize="0"/>
          <p:nvPr/>
        </p:nvPicPr>
        <p:blipFill rotWithShape="1">
          <a:blip r:embed="rId3">
            <a:alphaModFix/>
          </a:blip>
          <a:srcRect/>
          <a:stretch/>
        </p:blipFill>
        <p:spPr>
          <a:xfrm>
            <a:off x="2085609" y="2633140"/>
            <a:ext cx="8023545" cy="15983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101" name="Google Shape;101;p15"/>
          <p:cNvCxnSpPr/>
          <p:nvPr/>
        </p:nvCxnSpPr>
        <p:spPr>
          <a:xfrm>
            <a:off x="9160006" y="2655675"/>
            <a:ext cx="967800" cy="0"/>
          </a:xfrm>
          <a:prstGeom prst="straightConnector1">
            <a:avLst/>
          </a:prstGeom>
          <a:noFill/>
          <a:ln w="9525" cap="flat" cmpd="sng">
            <a:solidFill>
              <a:srgbClr val="002060"/>
            </a:solidFill>
            <a:prstDash val="dash"/>
            <a:miter lim="800000"/>
            <a:headEnd type="none" w="sm" len="sm"/>
            <a:tailEnd type="none" w="sm" len="sm"/>
          </a:ln>
        </p:spPr>
      </p:cxnSp>
      <p:cxnSp>
        <p:nvCxnSpPr>
          <p:cNvPr id="102" name="Google Shape;102;p15"/>
          <p:cNvCxnSpPr/>
          <p:nvPr/>
        </p:nvCxnSpPr>
        <p:spPr>
          <a:xfrm>
            <a:off x="9146419" y="1801244"/>
            <a:ext cx="967800" cy="0"/>
          </a:xfrm>
          <a:prstGeom prst="straightConnector1">
            <a:avLst/>
          </a:prstGeom>
          <a:noFill/>
          <a:ln w="9525" cap="flat" cmpd="sng">
            <a:solidFill>
              <a:srgbClr val="002060"/>
            </a:solidFill>
            <a:prstDash val="dash"/>
            <a:miter lim="800000"/>
            <a:headEnd type="none" w="sm" len="sm"/>
            <a:tailEnd type="none" w="sm" len="sm"/>
          </a:ln>
        </p:spPr>
      </p:cxnSp>
      <p:cxnSp>
        <p:nvCxnSpPr>
          <p:cNvPr id="103" name="Google Shape;103;p15"/>
          <p:cNvCxnSpPr/>
          <p:nvPr/>
        </p:nvCxnSpPr>
        <p:spPr>
          <a:xfrm>
            <a:off x="9128937" y="4278806"/>
            <a:ext cx="623700" cy="0"/>
          </a:xfrm>
          <a:prstGeom prst="straightConnector1">
            <a:avLst/>
          </a:prstGeom>
          <a:noFill/>
          <a:ln w="9525" cap="flat" cmpd="sng">
            <a:solidFill>
              <a:srgbClr val="002060"/>
            </a:solidFill>
            <a:prstDash val="dash"/>
            <a:miter lim="800000"/>
            <a:headEnd type="none" w="sm" len="sm"/>
            <a:tailEnd type="none" w="sm" len="sm"/>
          </a:ln>
        </p:spPr>
      </p:cxnSp>
      <p:cxnSp>
        <p:nvCxnSpPr>
          <p:cNvPr id="104" name="Google Shape;104;p15"/>
          <p:cNvCxnSpPr/>
          <p:nvPr/>
        </p:nvCxnSpPr>
        <p:spPr>
          <a:xfrm>
            <a:off x="9140592" y="5297620"/>
            <a:ext cx="623700" cy="0"/>
          </a:xfrm>
          <a:prstGeom prst="straightConnector1">
            <a:avLst/>
          </a:prstGeom>
          <a:noFill/>
          <a:ln w="9525" cap="flat" cmpd="sng">
            <a:solidFill>
              <a:srgbClr val="002060"/>
            </a:solidFill>
            <a:prstDash val="dash"/>
            <a:miter lim="800000"/>
            <a:headEnd type="none" w="sm" len="sm"/>
            <a:tailEnd type="none" w="sm" len="sm"/>
          </a:ln>
        </p:spPr>
      </p:cxnSp>
      <p:cxnSp>
        <p:nvCxnSpPr>
          <p:cNvPr id="105" name="Google Shape;105;p15"/>
          <p:cNvCxnSpPr/>
          <p:nvPr/>
        </p:nvCxnSpPr>
        <p:spPr>
          <a:xfrm>
            <a:off x="8178067" y="2058483"/>
            <a:ext cx="970200" cy="0"/>
          </a:xfrm>
          <a:prstGeom prst="straightConnector1">
            <a:avLst/>
          </a:prstGeom>
          <a:noFill/>
          <a:ln w="9525" cap="flat" cmpd="sng">
            <a:solidFill>
              <a:srgbClr val="002060"/>
            </a:solidFill>
            <a:prstDash val="dash"/>
            <a:miter lim="800000"/>
            <a:headEnd type="none" w="sm" len="sm"/>
            <a:tailEnd type="none" w="sm" len="sm"/>
          </a:ln>
        </p:spPr>
      </p:cxnSp>
      <p:cxnSp>
        <p:nvCxnSpPr>
          <p:cNvPr id="106" name="Google Shape;106;p15"/>
          <p:cNvCxnSpPr/>
          <p:nvPr/>
        </p:nvCxnSpPr>
        <p:spPr>
          <a:xfrm>
            <a:off x="8174693" y="4554639"/>
            <a:ext cx="967800" cy="0"/>
          </a:xfrm>
          <a:prstGeom prst="straightConnector1">
            <a:avLst/>
          </a:prstGeom>
          <a:noFill/>
          <a:ln w="9525" cap="flat" cmpd="sng">
            <a:solidFill>
              <a:srgbClr val="002060"/>
            </a:solidFill>
            <a:prstDash val="dash"/>
            <a:miter lim="800000"/>
            <a:headEnd type="none" w="sm" len="sm"/>
            <a:tailEnd type="none" w="sm" len="sm"/>
          </a:ln>
        </p:spPr>
      </p:cxnSp>
      <p:cxnSp>
        <p:nvCxnSpPr>
          <p:cNvPr id="107" name="Google Shape;107;p15"/>
          <p:cNvCxnSpPr/>
          <p:nvPr/>
        </p:nvCxnSpPr>
        <p:spPr>
          <a:xfrm>
            <a:off x="6256461" y="5772277"/>
            <a:ext cx="623700" cy="0"/>
          </a:xfrm>
          <a:prstGeom prst="straightConnector1">
            <a:avLst/>
          </a:prstGeom>
          <a:noFill/>
          <a:ln w="9525" cap="flat" cmpd="sng">
            <a:solidFill>
              <a:srgbClr val="002060"/>
            </a:solidFill>
            <a:prstDash val="dash"/>
            <a:miter lim="800000"/>
            <a:headEnd type="none" w="sm" len="sm"/>
            <a:tailEnd type="none" w="sm" len="sm"/>
          </a:ln>
        </p:spPr>
      </p:cxnSp>
      <p:cxnSp>
        <p:nvCxnSpPr>
          <p:cNvPr id="108" name="Google Shape;108;p15"/>
          <p:cNvCxnSpPr/>
          <p:nvPr/>
        </p:nvCxnSpPr>
        <p:spPr>
          <a:xfrm>
            <a:off x="6244801" y="4534470"/>
            <a:ext cx="623700" cy="0"/>
          </a:xfrm>
          <a:prstGeom prst="straightConnector1">
            <a:avLst/>
          </a:prstGeom>
          <a:noFill/>
          <a:ln w="9525" cap="flat" cmpd="sng">
            <a:solidFill>
              <a:srgbClr val="002060"/>
            </a:solidFill>
            <a:prstDash val="dash"/>
            <a:miter lim="800000"/>
            <a:headEnd type="none" w="sm" len="sm"/>
            <a:tailEnd type="none" w="sm" len="sm"/>
          </a:ln>
        </p:spPr>
      </p:cxnSp>
      <p:cxnSp>
        <p:nvCxnSpPr>
          <p:cNvPr id="109" name="Google Shape;109;p15"/>
          <p:cNvCxnSpPr/>
          <p:nvPr/>
        </p:nvCxnSpPr>
        <p:spPr>
          <a:xfrm>
            <a:off x="5282774" y="5034282"/>
            <a:ext cx="967800" cy="0"/>
          </a:xfrm>
          <a:prstGeom prst="straightConnector1">
            <a:avLst/>
          </a:prstGeom>
          <a:noFill/>
          <a:ln w="9525" cap="flat" cmpd="sng">
            <a:solidFill>
              <a:srgbClr val="002060"/>
            </a:solidFill>
            <a:prstDash val="dash"/>
            <a:miter lim="800000"/>
            <a:headEnd type="none" w="sm" len="sm"/>
            <a:tailEnd type="none" w="sm" len="sm"/>
          </a:ln>
        </p:spPr>
      </p:cxnSp>
      <p:cxnSp>
        <p:nvCxnSpPr>
          <p:cNvPr id="110" name="Google Shape;110;p15"/>
          <p:cNvCxnSpPr/>
          <p:nvPr/>
        </p:nvCxnSpPr>
        <p:spPr>
          <a:xfrm>
            <a:off x="6251138" y="1902816"/>
            <a:ext cx="625800" cy="0"/>
          </a:xfrm>
          <a:prstGeom prst="straightConnector1">
            <a:avLst/>
          </a:prstGeom>
          <a:noFill/>
          <a:ln w="9525" cap="flat" cmpd="sng">
            <a:solidFill>
              <a:srgbClr val="002060"/>
            </a:solidFill>
            <a:prstDash val="dash"/>
            <a:miter lim="800000"/>
            <a:headEnd type="none" w="sm" len="sm"/>
            <a:tailEnd type="none" w="sm" len="sm"/>
          </a:ln>
        </p:spPr>
      </p:cxnSp>
      <p:cxnSp>
        <p:nvCxnSpPr>
          <p:cNvPr id="111" name="Google Shape;111;p15"/>
          <p:cNvCxnSpPr/>
          <p:nvPr/>
        </p:nvCxnSpPr>
        <p:spPr>
          <a:xfrm>
            <a:off x="5275002" y="2361276"/>
            <a:ext cx="970200" cy="0"/>
          </a:xfrm>
          <a:prstGeom prst="straightConnector1">
            <a:avLst/>
          </a:prstGeom>
          <a:noFill/>
          <a:ln w="9525" cap="flat" cmpd="sng">
            <a:solidFill>
              <a:srgbClr val="002060"/>
            </a:solidFill>
            <a:prstDash val="dash"/>
            <a:miter lim="800000"/>
            <a:headEnd type="none" w="sm" len="sm"/>
            <a:tailEnd type="none" w="sm" len="sm"/>
          </a:ln>
        </p:spPr>
      </p:cxnSp>
      <p:sp>
        <p:nvSpPr>
          <p:cNvPr id="112" name="Google Shape;112;p15"/>
          <p:cNvSpPr txBox="1"/>
          <p:nvPr/>
        </p:nvSpPr>
        <p:spPr>
          <a:xfrm>
            <a:off x="0" y="165950"/>
            <a:ext cx="12192000" cy="9234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rgbClr val="4472C4"/>
              </a:buClr>
              <a:buSzPts val="3600"/>
              <a:buFont typeface="Century Gothic"/>
              <a:buNone/>
            </a:pPr>
            <a:r>
              <a:rPr lang="es-CR" sz="3000" b="1" i="0" u="none" strike="noStrike" cap="none">
                <a:solidFill>
                  <a:srgbClr val="1F3864"/>
                </a:solidFill>
              </a:rPr>
              <a:t>P</a:t>
            </a:r>
            <a:r>
              <a:rPr lang="es-CR" sz="3000" b="1">
                <a:solidFill>
                  <a:srgbClr val="1F3864"/>
                </a:solidFill>
              </a:rPr>
              <a:t>oblación</a:t>
            </a:r>
            <a:r>
              <a:rPr lang="es-CR" sz="3000" b="1" i="0" u="none" strike="noStrike" cap="none">
                <a:solidFill>
                  <a:srgbClr val="1F3864"/>
                </a:solidFill>
              </a:rPr>
              <a:t> femenina e</a:t>
            </a:r>
            <a:r>
              <a:rPr lang="es-CR" sz="3000" b="1">
                <a:solidFill>
                  <a:srgbClr val="1F3864"/>
                </a:solidFill>
              </a:rPr>
              <a:t>n edad de trabajar, </a:t>
            </a:r>
            <a:endParaRPr sz="3000" b="1">
              <a:solidFill>
                <a:srgbClr val="1F3864"/>
              </a:solidFill>
            </a:endParaRPr>
          </a:p>
          <a:p>
            <a:pPr marL="0" marR="160016" lvl="0" indent="0" algn="ctr" rtl="0">
              <a:lnSpc>
                <a:spcPct val="90000"/>
              </a:lnSpc>
              <a:spcBef>
                <a:spcPts val="0"/>
              </a:spcBef>
              <a:spcAft>
                <a:spcPts val="0"/>
              </a:spcAft>
              <a:buClr>
                <a:srgbClr val="4472C4"/>
              </a:buClr>
              <a:buSzPts val="3600"/>
              <a:buFont typeface="Century Gothic"/>
              <a:buNone/>
            </a:pPr>
            <a:r>
              <a:rPr lang="es-CR" sz="3000" b="1">
                <a:solidFill>
                  <a:srgbClr val="1F3864"/>
                </a:solidFill>
              </a:rPr>
              <a:t>IV trimestre 2024</a:t>
            </a:r>
            <a:endParaRPr sz="3000" b="1" i="0" u="none" strike="noStrike" cap="none">
              <a:solidFill>
                <a:srgbClr val="4472C4"/>
              </a:solidFill>
            </a:endParaRPr>
          </a:p>
        </p:txBody>
      </p:sp>
      <p:sp>
        <p:nvSpPr>
          <p:cNvPr id="113" name="Google Shape;113;p15"/>
          <p:cNvSpPr txBox="1"/>
          <p:nvPr/>
        </p:nvSpPr>
        <p:spPr>
          <a:xfrm>
            <a:off x="118025" y="6532025"/>
            <a:ext cx="9042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INEC, I</a:t>
            </a:r>
            <a:r>
              <a:rPr lang="es-CR" sz="1200"/>
              <a:t>V </a:t>
            </a:r>
            <a:r>
              <a:rPr lang="es-CR" sz="1200" i="0" u="none" strike="noStrike" cap="none"/>
              <a:t>trimestre 202</a:t>
            </a:r>
            <a:r>
              <a:rPr lang="es-CR" sz="1200"/>
              <a:t>4.</a:t>
            </a:r>
            <a:endParaRPr sz="1200" i="0" u="none" strike="noStrike" cap="none"/>
          </a:p>
        </p:txBody>
      </p:sp>
      <p:sp>
        <p:nvSpPr>
          <p:cNvPr id="114" name="Google Shape;114;p15"/>
          <p:cNvSpPr/>
          <p:nvPr/>
        </p:nvSpPr>
        <p:spPr>
          <a:xfrm>
            <a:off x="452200" y="2762101"/>
            <a:ext cx="2630700" cy="1531200"/>
          </a:xfrm>
          <a:prstGeom prst="roundRect">
            <a:avLst>
              <a:gd name="adj" fmla="val 16667"/>
            </a:avLst>
          </a:prstGeom>
          <a:solidFill>
            <a:srgbClr val="1829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2000" b="1" i="0" u="none" strike="noStrike" cap="none">
                <a:solidFill>
                  <a:schemeClr val="lt1"/>
                </a:solidFill>
              </a:rPr>
              <a:t>PEA </a:t>
            </a:r>
            <a:endParaRPr sz="2000"/>
          </a:p>
          <a:p>
            <a:pPr marL="0" marR="0" lvl="0" indent="0" algn="ctr" rtl="0">
              <a:lnSpc>
                <a:spcPct val="100000"/>
              </a:lnSpc>
              <a:spcBef>
                <a:spcPts val="0"/>
              </a:spcBef>
              <a:spcAft>
                <a:spcPts val="0"/>
              </a:spcAft>
              <a:buNone/>
            </a:pPr>
            <a:r>
              <a:rPr lang="es-CR" sz="2000" i="0" u="none" strike="noStrike" cap="none">
                <a:solidFill>
                  <a:schemeClr val="lt1"/>
                </a:solidFill>
              </a:rPr>
              <a:t>(15 </a:t>
            </a:r>
            <a:r>
              <a:rPr lang="es-CR" sz="2000">
                <a:solidFill>
                  <a:schemeClr val="lt1"/>
                </a:solidFill>
              </a:rPr>
              <a:t>años</a:t>
            </a:r>
            <a:r>
              <a:rPr lang="es-CR" sz="2000" i="0" u="none" strike="noStrike" cap="none">
                <a:solidFill>
                  <a:schemeClr val="lt1"/>
                </a:solidFill>
              </a:rPr>
              <a:t> y m</a:t>
            </a:r>
            <a:r>
              <a:rPr lang="es-CR" sz="2000">
                <a:solidFill>
                  <a:schemeClr val="lt1"/>
                </a:solidFill>
              </a:rPr>
              <a:t>ás</a:t>
            </a:r>
            <a:r>
              <a:rPr lang="es-CR" sz="2000" i="0" u="none" strike="noStrike" cap="none">
                <a:solidFill>
                  <a:schemeClr val="lt1"/>
                </a:solidFill>
              </a:rPr>
              <a:t>)</a:t>
            </a:r>
            <a:endParaRPr sz="2000"/>
          </a:p>
          <a:p>
            <a:pPr marL="0" marR="0" lvl="0" indent="0" algn="ctr" rtl="0">
              <a:lnSpc>
                <a:spcPct val="100000"/>
              </a:lnSpc>
              <a:spcBef>
                <a:spcPts val="0"/>
              </a:spcBef>
              <a:spcAft>
                <a:spcPts val="0"/>
              </a:spcAft>
              <a:buNone/>
            </a:pPr>
            <a:r>
              <a:rPr lang="es-CR" sz="2000" b="1">
                <a:solidFill>
                  <a:schemeClr val="lt1"/>
                </a:solidFill>
              </a:rPr>
              <a:t>2.109.951</a:t>
            </a:r>
            <a:endParaRPr sz="2000"/>
          </a:p>
        </p:txBody>
      </p:sp>
      <p:sp>
        <p:nvSpPr>
          <p:cNvPr id="115" name="Google Shape;115;p15"/>
          <p:cNvSpPr/>
          <p:nvPr/>
        </p:nvSpPr>
        <p:spPr>
          <a:xfrm>
            <a:off x="3390536" y="1670775"/>
            <a:ext cx="2234100" cy="13632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800" i="0" u="none" strike="noStrike" cap="none">
                <a:solidFill>
                  <a:srgbClr val="002060"/>
                </a:solidFill>
              </a:rPr>
              <a:t>Fuerza de </a:t>
            </a:r>
            <a:r>
              <a:rPr lang="es-CR" sz="1800">
                <a:solidFill>
                  <a:srgbClr val="002060"/>
                </a:solidFill>
              </a:rPr>
              <a:t>t</a:t>
            </a:r>
            <a:r>
              <a:rPr lang="es-CR" sz="1800" i="0" u="none" strike="noStrike" cap="none">
                <a:solidFill>
                  <a:srgbClr val="002060"/>
                </a:solidFill>
              </a:rPr>
              <a:t>rabajo</a:t>
            </a:r>
            <a:endParaRPr sz="1800" i="0" u="none" strike="noStrike" cap="none">
              <a:solidFill>
                <a:srgbClr val="002060"/>
              </a:solidFill>
            </a:endParaRPr>
          </a:p>
          <a:p>
            <a:pPr marL="0" marR="0" lvl="0" indent="0" algn="ctr" rtl="0">
              <a:lnSpc>
                <a:spcPct val="100000"/>
              </a:lnSpc>
              <a:spcBef>
                <a:spcPts val="0"/>
              </a:spcBef>
              <a:spcAft>
                <a:spcPts val="0"/>
              </a:spcAft>
              <a:buNone/>
            </a:pPr>
            <a:r>
              <a:rPr lang="es-CR" sz="1800" b="1">
                <a:solidFill>
                  <a:srgbClr val="002060"/>
                </a:solidFill>
              </a:rPr>
              <a:t>945.172</a:t>
            </a:r>
            <a:endParaRPr sz="1800"/>
          </a:p>
        </p:txBody>
      </p:sp>
      <p:sp>
        <p:nvSpPr>
          <p:cNvPr id="116" name="Google Shape;116;p15"/>
          <p:cNvSpPr/>
          <p:nvPr/>
        </p:nvSpPr>
        <p:spPr>
          <a:xfrm>
            <a:off x="3390535" y="4228573"/>
            <a:ext cx="2234100" cy="13632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800" i="0" u="none" strike="noStrike" cap="none">
                <a:solidFill>
                  <a:srgbClr val="002060"/>
                </a:solidFill>
              </a:rPr>
              <a:t>Fuera de la </a:t>
            </a:r>
            <a:endParaRPr sz="1800" i="0" u="none" strike="noStrike" cap="none">
              <a:solidFill>
                <a:srgbClr val="002060"/>
              </a:solidFill>
            </a:endParaRPr>
          </a:p>
          <a:p>
            <a:pPr marL="0" marR="0" lvl="0" indent="0" algn="ctr" rtl="0">
              <a:lnSpc>
                <a:spcPct val="100000"/>
              </a:lnSpc>
              <a:spcBef>
                <a:spcPts val="0"/>
              </a:spcBef>
              <a:spcAft>
                <a:spcPts val="0"/>
              </a:spcAft>
              <a:buNone/>
            </a:pPr>
            <a:r>
              <a:rPr lang="es-CR" sz="1800">
                <a:solidFill>
                  <a:srgbClr val="002060"/>
                </a:solidFill>
              </a:rPr>
              <a:t>f</a:t>
            </a:r>
            <a:r>
              <a:rPr lang="es-CR" sz="1800" i="0" u="none" strike="noStrike" cap="none">
                <a:solidFill>
                  <a:srgbClr val="002060"/>
                </a:solidFill>
              </a:rPr>
              <a:t>uerza de </a:t>
            </a:r>
            <a:r>
              <a:rPr lang="es-CR" sz="1800">
                <a:solidFill>
                  <a:srgbClr val="002060"/>
                </a:solidFill>
              </a:rPr>
              <a:t>t</a:t>
            </a:r>
            <a:r>
              <a:rPr lang="es-CR" sz="1800" i="0" u="none" strike="noStrike" cap="none">
                <a:solidFill>
                  <a:srgbClr val="002060"/>
                </a:solidFill>
              </a:rPr>
              <a:t>rabajo</a:t>
            </a:r>
            <a:endParaRPr sz="1800" i="0" u="none" strike="noStrike" cap="none">
              <a:solidFill>
                <a:srgbClr val="002060"/>
              </a:solidFill>
            </a:endParaRPr>
          </a:p>
          <a:p>
            <a:pPr marL="0" marR="0" lvl="0" indent="0" algn="ctr" rtl="0">
              <a:lnSpc>
                <a:spcPct val="100000"/>
              </a:lnSpc>
              <a:spcBef>
                <a:spcPts val="0"/>
              </a:spcBef>
              <a:spcAft>
                <a:spcPts val="0"/>
              </a:spcAft>
              <a:buNone/>
            </a:pPr>
            <a:r>
              <a:rPr lang="es-CR" sz="1800" b="1">
                <a:solidFill>
                  <a:srgbClr val="002060"/>
                </a:solidFill>
              </a:rPr>
              <a:t>1.164.779</a:t>
            </a:r>
            <a:endParaRPr sz="1800"/>
          </a:p>
        </p:txBody>
      </p:sp>
      <p:sp>
        <p:nvSpPr>
          <p:cNvPr id="117" name="Google Shape;117;p15"/>
          <p:cNvSpPr/>
          <p:nvPr/>
        </p:nvSpPr>
        <p:spPr>
          <a:xfrm>
            <a:off x="6455713" y="1291964"/>
            <a:ext cx="2116200" cy="10185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a:solidFill>
                  <a:srgbClr val="002060"/>
                </a:solidFill>
              </a:rPr>
              <a:t>O</a:t>
            </a:r>
            <a:r>
              <a:rPr lang="es-CR" sz="1600" i="0" u="none" strike="noStrike" cap="none">
                <a:solidFill>
                  <a:srgbClr val="002060"/>
                </a:solidFill>
              </a:rPr>
              <a:t>cupadas</a:t>
            </a:r>
            <a:endParaRPr sz="1600"/>
          </a:p>
          <a:p>
            <a:pPr marL="0" marR="0" lvl="0" indent="0" algn="ctr" rtl="0">
              <a:lnSpc>
                <a:spcPct val="100000"/>
              </a:lnSpc>
              <a:spcBef>
                <a:spcPts val="0"/>
              </a:spcBef>
              <a:spcAft>
                <a:spcPts val="0"/>
              </a:spcAft>
              <a:buNone/>
            </a:pPr>
            <a:r>
              <a:rPr lang="es-CR" sz="1600" b="1">
                <a:solidFill>
                  <a:srgbClr val="002060"/>
                </a:solidFill>
              </a:rPr>
              <a:t>875.270</a:t>
            </a:r>
            <a:endParaRPr sz="1600"/>
          </a:p>
        </p:txBody>
      </p:sp>
      <p:sp>
        <p:nvSpPr>
          <p:cNvPr id="118" name="Google Shape;118;p15"/>
          <p:cNvSpPr/>
          <p:nvPr/>
        </p:nvSpPr>
        <p:spPr>
          <a:xfrm>
            <a:off x="6451832" y="2509024"/>
            <a:ext cx="2116200" cy="1018500"/>
          </a:xfrm>
          <a:prstGeom prst="roundRect">
            <a:avLst>
              <a:gd name="adj" fmla="val 16667"/>
            </a:avLst>
          </a:prstGeom>
          <a:solidFill>
            <a:schemeClr val="lt1"/>
          </a:solidFill>
          <a:ln w="12700" cap="flat" cmpd="sng">
            <a:solidFill>
              <a:srgbClr val="00206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a:solidFill>
                  <a:srgbClr val="002554"/>
                </a:solidFill>
              </a:rPr>
              <a:t>D</a:t>
            </a:r>
            <a:r>
              <a:rPr lang="es-CR" sz="1600">
                <a:solidFill>
                  <a:srgbClr val="002060"/>
                </a:solidFill>
              </a:rPr>
              <a:t>esocupadas</a:t>
            </a:r>
            <a:endParaRPr sz="1600">
              <a:solidFill>
                <a:srgbClr val="002554"/>
              </a:solidFill>
            </a:endParaRPr>
          </a:p>
          <a:p>
            <a:pPr marL="0" marR="0" lvl="0" indent="0" algn="ctr" rtl="0">
              <a:lnSpc>
                <a:spcPct val="100000"/>
              </a:lnSpc>
              <a:spcBef>
                <a:spcPts val="0"/>
              </a:spcBef>
              <a:spcAft>
                <a:spcPts val="0"/>
              </a:spcAft>
              <a:buNone/>
            </a:pPr>
            <a:r>
              <a:rPr lang="es-CR" sz="1600" b="1">
                <a:solidFill>
                  <a:srgbClr val="002554"/>
                </a:solidFill>
              </a:rPr>
              <a:t>69.902</a:t>
            </a:r>
            <a:endParaRPr sz="1600">
              <a:solidFill>
                <a:srgbClr val="002554"/>
              </a:solidFill>
            </a:endParaRPr>
          </a:p>
        </p:txBody>
      </p:sp>
      <p:sp>
        <p:nvSpPr>
          <p:cNvPr id="119" name="Google Shape;119;p15"/>
          <p:cNvSpPr/>
          <p:nvPr/>
        </p:nvSpPr>
        <p:spPr>
          <a:xfrm>
            <a:off x="6456632" y="3961224"/>
            <a:ext cx="2110800" cy="10686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a:solidFill>
                  <a:srgbClr val="002554"/>
                </a:solidFill>
              </a:rPr>
              <a:t>Disponibles para trabajar</a:t>
            </a:r>
            <a:endParaRPr sz="1600">
              <a:solidFill>
                <a:srgbClr val="002554"/>
              </a:solidFill>
            </a:endParaRPr>
          </a:p>
          <a:p>
            <a:pPr marL="0" marR="0" lvl="0" indent="0" algn="ctr" rtl="0">
              <a:lnSpc>
                <a:spcPct val="100000"/>
              </a:lnSpc>
              <a:spcBef>
                <a:spcPts val="0"/>
              </a:spcBef>
              <a:spcAft>
                <a:spcPts val="0"/>
              </a:spcAft>
              <a:buNone/>
            </a:pPr>
            <a:r>
              <a:rPr lang="es-CR" sz="1600" b="1">
                <a:solidFill>
                  <a:srgbClr val="002554"/>
                </a:solidFill>
              </a:rPr>
              <a:t>40.676</a:t>
            </a:r>
            <a:endParaRPr sz="1600">
              <a:solidFill>
                <a:srgbClr val="002554"/>
              </a:solidFill>
            </a:endParaRPr>
          </a:p>
        </p:txBody>
      </p:sp>
      <p:sp>
        <p:nvSpPr>
          <p:cNvPr id="120" name="Google Shape;120;p15"/>
          <p:cNvSpPr/>
          <p:nvPr/>
        </p:nvSpPr>
        <p:spPr>
          <a:xfrm>
            <a:off x="6452751" y="5262795"/>
            <a:ext cx="2110800" cy="10686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i="0" u="none" strike="noStrike" cap="none">
                <a:solidFill>
                  <a:srgbClr val="002060"/>
                </a:solidFill>
              </a:rPr>
              <a:t>No disponibles</a:t>
            </a:r>
            <a:endParaRPr sz="1600"/>
          </a:p>
          <a:p>
            <a:pPr marL="0" marR="0" lvl="0" indent="0" algn="ctr" rtl="0">
              <a:lnSpc>
                <a:spcPct val="100000"/>
              </a:lnSpc>
              <a:spcBef>
                <a:spcPts val="0"/>
              </a:spcBef>
              <a:spcAft>
                <a:spcPts val="0"/>
              </a:spcAft>
              <a:buNone/>
            </a:pPr>
            <a:r>
              <a:rPr lang="es-CR" sz="1600" b="1">
                <a:solidFill>
                  <a:srgbClr val="002060"/>
                </a:solidFill>
              </a:rPr>
              <a:t>1.124.103</a:t>
            </a:r>
            <a:endParaRPr sz="1600"/>
          </a:p>
        </p:txBody>
      </p:sp>
      <p:sp>
        <p:nvSpPr>
          <p:cNvPr id="121" name="Google Shape;121;p15"/>
          <p:cNvSpPr/>
          <p:nvPr/>
        </p:nvSpPr>
        <p:spPr>
          <a:xfrm>
            <a:off x="9414617" y="1208025"/>
            <a:ext cx="2110800" cy="8544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a:solidFill>
                  <a:srgbClr val="002060"/>
                </a:solidFill>
              </a:rPr>
              <a:t>Con e</a:t>
            </a:r>
            <a:r>
              <a:rPr lang="es-CR" sz="1600" i="0" u="none" strike="noStrike" cap="none">
                <a:solidFill>
                  <a:srgbClr val="002060"/>
                </a:solidFill>
              </a:rPr>
              <a:t>mpleo formal</a:t>
            </a:r>
            <a:endParaRPr sz="1600" i="0" u="none" strike="noStrike" cap="none">
              <a:solidFill>
                <a:srgbClr val="002060"/>
              </a:solidFill>
            </a:endParaRPr>
          </a:p>
          <a:p>
            <a:pPr marL="0" marR="0" lvl="0" indent="0" algn="ctr" rtl="0">
              <a:lnSpc>
                <a:spcPct val="100000"/>
              </a:lnSpc>
              <a:spcBef>
                <a:spcPts val="0"/>
              </a:spcBef>
              <a:spcAft>
                <a:spcPts val="0"/>
              </a:spcAft>
              <a:buNone/>
            </a:pPr>
            <a:r>
              <a:rPr lang="es-CR" sz="1600" b="1">
                <a:solidFill>
                  <a:srgbClr val="002060"/>
                </a:solidFill>
              </a:rPr>
              <a:t>550.846</a:t>
            </a:r>
            <a:endParaRPr sz="1500"/>
          </a:p>
        </p:txBody>
      </p:sp>
      <p:sp>
        <p:nvSpPr>
          <p:cNvPr id="122" name="Google Shape;122;p15"/>
          <p:cNvSpPr/>
          <p:nvPr/>
        </p:nvSpPr>
        <p:spPr>
          <a:xfrm>
            <a:off x="9410716" y="2228709"/>
            <a:ext cx="2110800" cy="854400"/>
          </a:xfrm>
          <a:prstGeom prst="roundRect">
            <a:avLst>
              <a:gd name="adj" fmla="val 16667"/>
            </a:avLst>
          </a:prstGeom>
          <a:solidFill>
            <a:schemeClr val="lt1"/>
          </a:solidFill>
          <a:ln w="12700" cap="flat" cmpd="sng">
            <a:solidFill>
              <a:srgbClr val="00206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a:solidFill>
                  <a:srgbClr val="002060"/>
                </a:solidFill>
              </a:rPr>
              <a:t>Con empleo informal</a:t>
            </a:r>
            <a:endParaRPr sz="1600">
              <a:solidFill>
                <a:srgbClr val="002060"/>
              </a:solidFill>
            </a:endParaRPr>
          </a:p>
          <a:p>
            <a:pPr marL="0" marR="0" lvl="0" indent="0" algn="ctr" rtl="0">
              <a:lnSpc>
                <a:spcPct val="100000"/>
              </a:lnSpc>
              <a:spcBef>
                <a:spcPts val="0"/>
              </a:spcBef>
              <a:spcAft>
                <a:spcPts val="0"/>
              </a:spcAft>
              <a:buNone/>
            </a:pPr>
            <a:r>
              <a:rPr lang="es-CR" sz="1600" b="1">
                <a:solidFill>
                  <a:srgbClr val="002060"/>
                </a:solidFill>
              </a:rPr>
              <a:t>324.424</a:t>
            </a:r>
            <a:endParaRPr sz="1500" b="1">
              <a:solidFill>
                <a:srgbClr val="002060"/>
              </a:solidFill>
            </a:endParaRPr>
          </a:p>
        </p:txBody>
      </p:sp>
      <p:sp>
        <p:nvSpPr>
          <p:cNvPr id="123" name="Google Shape;123;p15"/>
          <p:cNvSpPr/>
          <p:nvPr/>
        </p:nvSpPr>
        <p:spPr>
          <a:xfrm>
            <a:off x="9418496" y="3725584"/>
            <a:ext cx="2110800" cy="9048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i="0" u="none" strike="noStrike" cap="none">
                <a:solidFill>
                  <a:srgbClr val="002060"/>
                </a:solidFill>
              </a:rPr>
              <a:t>Con limitaciones</a:t>
            </a:r>
            <a:endParaRPr sz="1600"/>
          </a:p>
          <a:p>
            <a:pPr marL="0" marR="0" lvl="0" indent="0" algn="ctr" rtl="0">
              <a:lnSpc>
                <a:spcPct val="100000"/>
              </a:lnSpc>
              <a:spcBef>
                <a:spcPts val="0"/>
              </a:spcBef>
              <a:spcAft>
                <a:spcPts val="0"/>
              </a:spcAft>
              <a:buNone/>
            </a:pPr>
            <a:r>
              <a:rPr lang="es-CR" sz="1600" b="1">
                <a:solidFill>
                  <a:srgbClr val="002060"/>
                </a:solidFill>
              </a:rPr>
              <a:t>34.503</a:t>
            </a:r>
            <a:endParaRPr sz="1600"/>
          </a:p>
        </p:txBody>
      </p:sp>
      <p:sp>
        <p:nvSpPr>
          <p:cNvPr id="124" name="Google Shape;124;p15"/>
          <p:cNvSpPr/>
          <p:nvPr/>
        </p:nvSpPr>
        <p:spPr>
          <a:xfrm>
            <a:off x="9414615" y="4828191"/>
            <a:ext cx="2110800" cy="90480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600" i="0" u="none" strike="noStrike" cap="none">
                <a:solidFill>
                  <a:srgbClr val="002060"/>
                </a:solidFill>
              </a:rPr>
              <a:t>Desalentadas</a:t>
            </a:r>
            <a:endParaRPr sz="1600"/>
          </a:p>
          <a:p>
            <a:pPr marL="0" marR="0" lvl="0" indent="0" algn="ctr" rtl="0">
              <a:lnSpc>
                <a:spcPct val="100000"/>
              </a:lnSpc>
              <a:spcBef>
                <a:spcPts val="0"/>
              </a:spcBef>
              <a:spcAft>
                <a:spcPts val="0"/>
              </a:spcAft>
              <a:buNone/>
            </a:pPr>
            <a:r>
              <a:rPr lang="es-CR" sz="1600" b="1">
                <a:solidFill>
                  <a:srgbClr val="002060"/>
                </a:solidFill>
              </a:rPr>
              <a:t>6.173</a:t>
            </a:r>
            <a:endParaRPr sz="1600" i="0" u="none" strike="noStrike" cap="none">
              <a:solidFill>
                <a:srgbClr val="002060"/>
              </a:solidFill>
            </a:endParaRPr>
          </a:p>
        </p:txBody>
      </p:sp>
      <p:cxnSp>
        <p:nvCxnSpPr>
          <p:cNvPr id="125" name="Google Shape;125;p15"/>
          <p:cNvCxnSpPr/>
          <p:nvPr/>
        </p:nvCxnSpPr>
        <p:spPr>
          <a:xfrm>
            <a:off x="3082800" y="3463001"/>
            <a:ext cx="1486800" cy="0"/>
          </a:xfrm>
          <a:prstGeom prst="straightConnector1">
            <a:avLst/>
          </a:prstGeom>
          <a:noFill/>
          <a:ln w="9525" cap="flat" cmpd="sng">
            <a:solidFill>
              <a:srgbClr val="002060"/>
            </a:solidFill>
            <a:prstDash val="dash"/>
            <a:miter lim="800000"/>
            <a:headEnd type="none" w="sm" len="sm"/>
            <a:tailEnd type="none" w="sm" len="sm"/>
          </a:ln>
        </p:spPr>
      </p:cxnSp>
      <p:cxnSp>
        <p:nvCxnSpPr>
          <p:cNvPr id="126" name="Google Shape;126;p15"/>
          <p:cNvCxnSpPr/>
          <p:nvPr/>
        </p:nvCxnSpPr>
        <p:spPr>
          <a:xfrm>
            <a:off x="4569520" y="3033761"/>
            <a:ext cx="0" cy="1194600"/>
          </a:xfrm>
          <a:prstGeom prst="straightConnector1">
            <a:avLst/>
          </a:prstGeom>
          <a:noFill/>
          <a:ln w="9525" cap="flat" cmpd="sng">
            <a:solidFill>
              <a:srgbClr val="002060"/>
            </a:solidFill>
            <a:prstDash val="dash"/>
            <a:miter lim="800000"/>
            <a:headEnd type="none" w="sm" len="sm"/>
            <a:tailEnd type="none" w="sm" len="sm"/>
          </a:ln>
        </p:spPr>
      </p:cxnSp>
      <p:cxnSp>
        <p:nvCxnSpPr>
          <p:cNvPr id="127" name="Google Shape;127;p15"/>
          <p:cNvCxnSpPr/>
          <p:nvPr/>
        </p:nvCxnSpPr>
        <p:spPr>
          <a:xfrm>
            <a:off x="6251138" y="1908682"/>
            <a:ext cx="0" cy="1018500"/>
          </a:xfrm>
          <a:prstGeom prst="straightConnector1">
            <a:avLst/>
          </a:prstGeom>
          <a:noFill/>
          <a:ln w="9525" cap="flat" cmpd="sng">
            <a:solidFill>
              <a:srgbClr val="002060"/>
            </a:solidFill>
            <a:prstDash val="dash"/>
            <a:miter lim="800000"/>
            <a:headEnd type="none" w="sm" len="sm"/>
            <a:tailEnd type="none" w="sm" len="sm"/>
          </a:ln>
        </p:spPr>
      </p:cxnSp>
      <p:cxnSp>
        <p:nvCxnSpPr>
          <p:cNvPr id="128" name="Google Shape;128;p15"/>
          <p:cNvCxnSpPr/>
          <p:nvPr/>
        </p:nvCxnSpPr>
        <p:spPr>
          <a:xfrm>
            <a:off x="6240914" y="4552508"/>
            <a:ext cx="0" cy="1196100"/>
          </a:xfrm>
          <a:prstGeom prst="straightConnector1">
            <a:avLst/>
          </a:prstGeom>
          <a:noFill/>
          <a:ln w="9525" cap="flat" cmpd="sng">
            <a:solidFill>
              <a:srgbClr val="002060"/>
            </a:solidFill>
            <a:prstDash val="dash"/>
            <a:miter lim="800000"/>
            <a:headEnd type="none" w="sm" len="sm"/>
            <a:tailEnd type="none" w="sm" len="sm"/>
          </a:ln>
        </p:spPr>
      </p:cxnSp>
      <p:cxnSp>
        <p:nvCxnSpPr>
          <p:cNvPr id="129" name="Google Shape;129;p15"/>
          <p:cNvCxnSpPr/>
          <p:nvPr/>
        </p:nvCxnSpPr>
        <p:spPr>
          <a:xfrm>
            <a:off x="9148346" y="1811255"/>
            <a:ext cx="0" cy="853800"/>
          </a:xfrm>
          <a:prstGeom prst="straightConnector1">
            <a:avLst/>
          </a:prstGeom>
          <a:noFill/>
          <a:ln w="9525" cap="flat" cmpd="sng">
            <a:solidFill>
              <a:srgbClr val="002060"/>
            </a:solidFill>
            <a:prstDash val="dash"/>
            <a:miter lim="800000"/>
            <a:headEnd type="none" w="sm" len="sm"/>
            <a:tailEnd type="none" w="sm" len="sm"/>
          </a:ln>
        </p:spPr>
      </p:cxnSp>
      <p:cxnSp>
        <p:nvCxnSpPr>
          <p:cNvPr id="130" name="Google Shape;130;p15"/>
          <p:cNvCxnSpPr/>
          <p:nvPr/>
        </p:nvCxnSpPr>
        <p:spPr>
          <a:xfrm>
            <a:off x="9136691" y="4293306"/>
            <a:ext cx="5700" cy="962400"/>
          </a:xfrm>
          <a:prstGeom prst="straightConnector1">
            <a:avLst/>
          </a:prstGeom>
          <a:noFill/>
          <a:ln w="9525" cap="flat" cmpd="sng">
            <a:solidFill>
              <a:srgbClr val="002060"/>
            </a:solidFill>
            <a:prstDash val="dash"/>
            <a:miter lim="800000"/>
            <a:headEnd type="none" w="sm" len="sm"/>
            <a:tailEnd type="none" w="sm" len="sm"/>
          </a:ln>
        </p:spPr>
      </p:cxnSp>
      <p:cxnSp>
        <p:nvCxnSpPr>
          <p:cNvPr id="131" name="Google Shape;131;p15"/>
          <p:cNvCxnSpPr/>
          <p:nvPr/>
        </p:nvCxnSpPr>
        <p:spPr>
          <a:xfrm>
            <a:off x="6254940" y="2947020"/>
            <a:ext cx="223800" cy="16500"/>
          </a:xfrm>
          <a:prstGeom prst="straightConnector1">
            <a:avLst/>
          </a:prstGeom>
          <a:noFill/>
          <a:ln w="9525" cap="flat" cmpd="sng">
            <a:solidFill>
              <a:srgbClr val="002060"/>
            </a:solidFill>
            <a:prstDash val="dash"/>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p:nvPr/>
        </p:nvSpPr>
        <p:spPr>
          <a:xfrm>
            <a:off x="206850" y="214425"/>
            <a:ext cx="11778300" cy="5355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rgbClr val="4472C4"/>
              </a:buClr>
              <a:buSzPts val="3600"/>
              <a:buFont typeface="Century Gothic"/>
              <a:buNone/>
            </a:pPr>
            <a:r>
              <a:rPr lang="es-CR" sz="3200" b="1">
                <a:solidFill>
                  <a:srgbClr val="182951"/>
                </a:solidFill>
              </a:rPr>
              <a:t>¿Cuál es el perfil de las mujeres que tienen un empleo?</a:t>
            </a:r>
            <a:endParaRPr sz="3200" i="0" u="none" strike="noStrike" cap="none">
              <a:solidFill>
                <a:srgbClr val="182951"/>
              </a:solidFill>
            </a:endParaRPr>
          </a:p>
        </p:txBody>
      </p:sp>
      <p:sp>
        <p:nvSpPr>
          <p:cNvPr id="137" name="Google Shape;137;p16"/>
          <p:cNvSpPr txBox="1"/>
          <p:nvPr/>
        </p:nvSpPr>
        <p:spPr>
          <a:xfrm>
            <a:off x="557500" y="1082388"/>
            <a:ext cx="10875300" cy="4693200"/>
          </a:xfrm>
          <a:prstGeom prst="rect">
            <a:avLst/>
          </a:prstGeom>
          <a:noFill/>
          <a:ln>
            <a:noFill/>
          </a:ln>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Char char="●"/>
            </a:pPr>
            <a:r>
              <a:rPr lang="es-CR" sz="2000">
                <a:solidFill>
                  <a:schemeClr val="dk1"/>
                </a:solidFill>
              </a:rPr>
              <a:t>La tasa de ocupación femenina es de 41,5%. Si bien ha aumentado en los últimos años, todavía persiste una brecha de género de casi 23 p.p, lo que refleja que aún existen barreras que les dificultan el acceso al mercado de trabajo.</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Las mujeres tienen un nivel educativo más alto que los hombres: cerca del 40% de las mujeres con empleo tienen un nivel universitario (con o sin título), mientras que de los hombres ocupados un 25,5% posee este nivel. </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La población femenina sigue estando sobrerrepresentada en algunos sectores y ocupaciones como trabajo doméstico, enseñanza, atención de la salud humana y de asistencia social y de alojamiento y servicios de comida, que suelen ser más feminizados y en ocasiones hasta mal remunerados.</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Más mujeres trabajan en jornadas parciales, en comparación con los hombres. Generalmente para conciliar la vida laboral y familiar, o en ocasiones debido a la falta de oportunidades en empleos a tiempo completo.</a:t>
            </a:r>
            <a:endParaRPr sz="2000">
              <a:solidFill>
                <a:schemeClr val="dk1"/>
              </a:solidFill>
            </a:endParaRPr>
          </a:p>
          <a:p>
            <a:pPr marL="0" lvl="0" indent="0" algn="just" rtl="0">
              <a:spcBef>
                <a:spcPts val="1000"/>
              </a:spcBef>
              <a:spcAft>
                <a:spcPts val="0"/>
              </a:spcAft>
              <a:buNone/>
            </a:pPr>
            <a:endParaRPr sz="2000">
              <a:solidFill>
                <a:schemeClr val="dk1"/>
              </a:solidFill>
              <a:latin typeface="Calibri"/>
              <a:ea typeface="Calibri"/>
              <a:cs typeface="Calibri"/>
              <a:sym typeface="Calibri"/>
            </a:endParaRPr>
          </a:p>
          <a:p>
            <a:pPr marL="457200" lvl="0" indent="0" algn="just" rtl="0">
              <a:spcBef>
                <a:spcPts val="0"/>
              </a:spcBef>
              <a:spcAft>
                <a:spcPts val="0"/>
              </a:spcAft>
              <a:buNone/>
            </a:pPr>
            <a:endParaRPr sz="2000">
              <a:solidFill>
                <a:schemeClr val="dk1"/>
              </a:solidFill>
              <a:latin typeface="Calibri"/>
              <a:ea typeface="Calibri"/>
              <a:cs typeface="Calibri"/>
              <a:sym typeface="Calibri"/>
            </a:endParaRPr>
          </a:p>
          <a:p>
            <a:pPr marL="0" lvl="0" indent="0" algn="just" rtl="0">
              <a:spcBef>
                <a:spcPts val="0"/>
              </a:spcBef>
              <a:spcAft>
                <a:spcPts val="0"/>
              </a:spcAft>
              <a:buNone/>
            </a:pPr>
            <a:endParaRPr sz="2000">
              <a:solidFill>
                <a:schemeClr val="dk1"/>
              </a:solidFill>
              <a:latin typeface="Calibri"/>
              <a:ea typeface="Calibri"/>
              <a:cs typeface="Calibri"/>
              <a:sym typeface="Calibri"/>
            </a:endParaRPr>
          </a:p>
          <a:p>
            <a:pPr marL="0" lvl="0" indent="0" algn="just" rtl="0">
              <a:spcBef>
                <a:spcPts val="0"/>
              </a:spcBef>
              <a:spcAft>
                <a:spcPts val="0"/>
              </a:spcAft>
              <a:buNone/>
            </a:pPr>
            <a:endParaRPr sz="2000">
              <a:solidFill>
                <a:schemeClr val="dk1"/>
              </a:solidFill>
              <a:latin typeface="Calibri"/>
              <a:ea typeface="Calibri"/>
              <a:cs typeface="Calibri"/>
              <a:sym typeface="Calibri"/>
            </a:endParaRPr>
          </a:p>
        </p:txBody>
      </p:sp>
      <p:sp>
        <p:nvSpPr>
          <p:cNvPr id="138" name="Google Shape;138;p16"/>
          <p:cNvSpPr txBox="1"/>
          <p:nvPr/>
        </p:nvSpPr>
        <p:spPr>
          <a:xfrm>
            <a:off x="1474150" y="6581100"/>
            <a:ext cx="9042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INEC, I</a:t>
            </a:r>
            <a:r>
              <a:rPr lang="es-CR" sz="1200"/>
              <a:t>V </a:t>
            </a:r>
            <a:r>
              <a:rPr lang="es-CR" sz="1200" i="0" u="none" strike="noStrike" cap="none"/>
              <a:t>trimestre 202</a:t>
            </a:r>
            <a:r>
              <a:rPr lang="es-CR" sz="1200"/>
              <a:t>4.</a:t>
            </a:r>
            <a:endParaRPr sz="1200" i="0" u="none" strike="noStrike" cap="non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683150" y="3767425"/>
            <a:ext cx="1836600" cy="15840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a:solidFill>
                <a:schemeClr val="dk1"/>
              </a:solidFill>
            </a:endParaRPr>
          </a:p>
          <a:p>
            <a:pPr marL="0" marR="0" lvl="0" indent="0" algn="ctr" rtl="0">
              <a:lnSpc>
                <a:spcPct val="100000"/>
              </a:lnSpc>
              <a:spcBef>
                <a:spcPts val="0"/>
              </a:spcBef>
              <a:spcAft>
                <a:spcPts val="0"/>
              </a:spcAft>
              <a:buNone/>
            </a:pPr>
            <a:endParaRPr sz="1300">
              <a:solidFill>
                <a:schemeClr val="dk1"/>
              </a:solidFill>
            </a:endParaRPr>
          </a:p>
          <a:p>
            <a:pPr marL="0" marR="0" lvl="0" indent="0" algn="ctr" rtl="0">
              <a:lnSpc>
                <a:spcPct val="100000"/>
              </a:lnSpc>
              <a:spcBef>
                <a:spcPts val="0"/>
              </a:spcBef>
              <a:spcAft>
                <a:spcPts val="0"/>
              </a:spcAft>
              <a:buNone/>
            </a:pPr>
            <a:r>
              <a:rPr lang="es-CR" sz="1600" i="0" u="none" strike="noStrike" cap="none">
                <a:solidFill>
                  <a:schemeClr val="dk1"/>
                </a:solidFill>
              </a:rPr>
              <a:t>Madres con al menos un hijo(a)</a:t>
            </a:r>
            <a:r>
              <a:rPr lang="es-CR" sz="1600">
                <a:solidFill>
                  <a:schemeClr val="dk1"/>
                </a:solidFill>
              </a:rPr>
              <a:t> miembro del hogar</a:t>
            </a:r>
            <a:endParaRPr sz="1600"/>
          </a:p>
          <a:p>
            <a:pPr marL="0" marR="0" lvl="0" indent="0" algn="ctr" rtl="0">
              <a:lnSpc>
                <a:spcPct val="100000"/>
              </a:lnSpc>
              <a:spcBef>
                <a:spcPts val="0"/>
              </a:spcBef>
              <a:spcAft>
                <a:spcPts val="0"/>
              </a:spcAft>
              <a:buNone/>
            </a:pPr>
            <a:r>
              <a:rPr lang="es-CR" sz="1600">
                <a:solidFill>
                  <a:schemeClr val="dk1"/>
                </a:solidFill>
              </a:rPr>
              <a:t>58,0</a:t>
            </a:r>
            <a:r>
              <a:rPr lang="es-CR" sz="1600" i="0" u="none" strike="noStrike" cap="none">
                <a:solidFill>
                  <a:schemeClr val="dk1"/>
                </a:solidFill>
              </a:rPr>
              <a:t>% </a:t>
            </a:r>
            <a:endParaRPr sz="1600">
              <a:solidFill>
                <a:schemeClr val="dk1"/>
              </a:solidFill>
            </a:endParaRPr>
          </a:p>
          <a:p>
            <a:pPr marL="0" marR="0" lvl="0" indent="0" algn="ctr" rtl="0">
              <a:lnSpc>
                <a:spcPct val="100000"/>
              </a:lnSpc>
              <a:spcBef>
                <a:spcPts val="0"/>
              </a:spcBef>
              <a:spcAft>
                <a:spcPts val="0"/>
              </a:spcAft>
              <a:buNone/>
            </a:pPr>
            <a:r>
              <a:rPr lang="es-CR" sz="1600">
                <a:solidFill>
                  <a:schemeClr val="dk1"/>
                </a:solidFill>
              </a:rPr>
              <a:t>(cerca de 508 mil)</a:t>
            </a:r>
            <a:r>
              <a:rPr lang="es-CR" sz="1600" i="0" u="none" strike="noStrike" cap="none">
                <a:solidFill>
                  <a:schemeClr val="dk1"/>
                </a:solidFill>
              </a:rPr>
              <a:t>.</a:t>
            </a:r>
            <a:endParaRPr sz="1600"/>
          </a:p>
          <a:p>
            <a:pPr marL="0" marR="0" lvl="0" indent="0" algn="ctr" rtl="0">
              <a:lnSpc>
                <a:spcPct val="100000"/>
              </a:lnSpc>
              <a:spcBef>
                <a:spcPts val="0"/>
              </a:spcBef>
              <a:spcAft>
                <a:spcPts val="0"/>
              </a:spcAft>
              <a:buNone/>
            </a:pPr>
            <a:endParaRPr sz="1300" i="0" u="none" strike="noStrike" cap="none">
              <a:solidFill>
                <a:schemeClr val="dk1"/>
              </a:solidFill>
            </a:endParaRPr>
          </a:p>
          <a:p>
            <a:pPr marL="0" marR="0" lvl="0" indent="0" algn="ctr" rtl="0">
              <a:lnSpc>
                <a:spcPct val="100000"/>
              </a:lnSpc>
              <a:spcBef>
                <a:spcPts val="0"/>
              </a:spcBef>
              <a:spcAft>
                <a:spcPts val="0"/>
              </a:spcAft>
              <a:buNone/>
            </a:pPr>
            <a:endParaRPr sz="1500"/>
          </a:p>
        </p:txBody>
      </p:sp>
      <p:sp>
        <p:nvSpPr>
          <p:cNvPr id="144" name="Google Shape;144;p17"/>
          <p:cNvSpPr txBox="1"/>
          <p:nvPr/>
        </p:nvSpPr>
        <p:spPr>
          <a:xfrm>
            <a:off x="0" y="184900"/>
            <a:ext cx="9075000" cy="6603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rgbClr val="4472C4"/>
              </a:buClr>
              <a:buSzPts val="3600"/>
              <a:buFont typeface="Century Gothic"/>
              <a:buNone/>
            </a:pPr>
            <a:r>
              <a:rPr lang="es-CR" sz="4100" b="1">
                <a:solidFill>
                  <a:srgbClr val="182951"/>
                </a:solidFill>
              </a:rPr>
              <a:t>Características sociodemográficas</a:t>
            </a:r>
            <a:endParaRPr sz="4100" i="0" u="none" strike="noStrike" cap="none">
              <a:solidFill>
                <a:srgbClr val="182951"/>
              </a:solidFill>
            </a:endParaRPr>
          </a:p>
        </p:txBody>
      </p:sp>
      <p:sp>
        <p:nvSpPr>
          <p:cNvPr id="145" name="Google Shape;145;p17"/>
          <p:cNvSpPr txBox="1"/>
          <p:nvPr/>
        </p:nvSpPr>
        <p:spPr>
          <a:xfrm>
            <a:off x="1477550" y="1554500"/>
            <a:ext cx="1390800" cy="161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5A11"/>
              </a:buClr>
              <a:buSzPts val="4400"/>
              <a:buFont typeface="Century Gothic"/>
              <a:buNone/>
            </a:pPr>
            <a:r>
              <a:rPr lang="es-CR" sz="1900" b="1">
                <a:solidFill>
                  <a:srgbClr val="002060"/>
                </a:solidFill>
              </a:rPr>
              <a:t>875.270</a:t>
            </a:r>
            <a:endParaRPr sz="1900" b="1"/>
          </a:p>
          <a:p>
            <a:pPr marL="0" marR="0" lvl="0" indent="0" algn="ctr" rtl="0">
              <a:lnSpc>
                <a:spcPct val="100000"/>
              </a:lnSpc>
              <a:spcBef>
                <a:spcPts val="0"/>
              </a:spcBef>
              <a:spcAft>
                <a:spcPts val="0"/>
              </a:spcAft>
              <a:buClr>
                <a:srgbClr val="C55A11"/>
              </a:buClr>
              <a:buSzPts val="4400"/>
              <a:buFont typeface="Century Gothic"/>
              <a:buNone/>
            </a:pPr>
            <a:r>
              <a:rPr lang="es-CR" sz="1600" b="1">
                <a:solidFill>
                  <a:srgbClr val="002060"/>
                </a:solidFill>
              </a:rPr>
              <a:t>39,2</a:t>
            </a:r>
            <a:r>
              <a:rPr lang="es-CR" sz="1600" b="1" i="0" u="none" strike="noStrike" cap="none">
                <a:solidFill>
                  <a:srgbClr val="002060"/>
                </a:solidFill>
              </a:rPr>
              <a:t>% </a:t>
            </a:r>
            <a:endParaRPr sz="1600" b="1" i="0" u="none" strike="noStrike" cap="none">
              <a:solidFill>
                <a:srgbClr val="002060"/>
              </a:solidFill>
            </a:endParaRPr>
          </a:p>
          <a:p>
            <a:pPr marL="0" marR="0" lvl="0" indent="0" algn="ctr" rtl="0">
              <a:lnSpc>
                <a:spcPct val="100000"/>
              </a:lnSpc>
              <a:spcBef>
                <a:spcPts val="0"/>
              </a:spcBef>
              <a:spcAft>
                <a:spcPts val="0"/>
              </a:spcAft>
              <a:buClr>
                <a:srgbClr val="C55A11"/>
              </a:buClr>
              <a:buSzPts val="4400"/>
              <a:buFont typeface="Century Gothic"/>
              <a:buNone/>
            </a:pPr>
            <a:r>
              <a:rPr lang="es-CR" sz="1600" b="1" i="0" u="none" strike="noStrike" cap="none">
                <a:solidFill>
                  <a:srgbClr val="002060"/>
                </a:solidFill>
              </a:rPr>
              <a:t>de</a:t>
            </a:r>
            <a:r>
              <a:rPr lang="es-CR" sz="1600" b="1">
                <a:solidFill>
                  <a:srgbClr val="002060"/>
                </a:solidFill>
              </a:rPr>
              <a:t> la población ocupada total</a:t>
            </a:r>
            <a:endParaRPr sz="1600" b="1" i="0" u="none" strike="noStrike" cap="none">
              <a:solidFill>
                <a:srgbClr val="002060"/>
              </a:solidFill>
            </a:endParaRPr>
          </a:p>
        </p:txBody>
      </p:sp>
      <p:sp>
        <p:nvSpPr>
          <p:cNvPr id="146" name="Google Shape;146;p17"/>
          <p:cNvSpPr/>
          <p:nvPr/>
        </p:nvSpPr>
        <p:spPr>
          <a:xfrm>
            <a:off x="7364025" y="3868200"/>
            <a:ext cx="2118000" cy="15654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a:solidFill>
                  <a:schemeClr val="lt1"/>
                </a:solidFill>
              </a:rPr>
              <a:t>Asiste a educación</a:t>
            </a:r>
            <a:endParaRPr sz="1900" i="0" u="none" strike="noStrike" cap="none">
              <a:solidFill>
                <a:schemeClr val="lt1"/>
              </a:solidFill>
            </a:endParaRPr>
          </a:p>
          <a:p>
            <a:pPr marL="0" marR="0" lvl="0" indent="0" algn="ctr" rtl="0">
              <a:lnSpc>
                <a:spcPct val="100000"/>
              </a:lnSpc>
              <a:spcBef>
                <a:spcPts val="0"/>
              </a:spcBef>
              <a:spcAft>
                <a:spcPts val="0"/>
              </a:spcAft>
              <a:buNone/>
            </a:pPr>
            <a:r>
              <a:rPr lang="es-CR" sz="1800" b="1">
                <a:solidFill>
                  <a:schemeClr val="lt1"/>
                </a:solidFill>
              </a:rPr>
              <a:t>No: 91,8</a:t>
            </a:r>
            <a:r>
              <a:rPr lang="es-CR" sz="1800" b="1" i="0" u="none" strike="noStrike" cap="none">
                <a:solidFill>
                  <a:schemeClr val="lt1"/>
                </a:solidFill>
              </a:rPr>
              <a:t>%</a:t>
            </a:r>
            <a:endParaRPr sz="1800" b="1" i="0" u="none" strike="noStrike" cap="none">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a:p>
        </p:txBody>
      </p:sp>
      <p:sp>
        <p:nvSpPr>
          <p:cNvPr id="147" name="Google Shape;147;p17"/>
          <p:cNvSpPr/>
          <p:nvPr/>
        </p:nvSpPr>
        <p:spPr>
          <a:xfrm>
            <a:off x="2924675" y="1481425"/>
            <a:ext cx="2306700" cy="21090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900" b="1" i="0" u="none" strike="noStrike" cap="none">
                <a:solidFill>
                  <a:schemeClr val="lt1"/>
                </a:solidFill>
              </a:rPr>
              <a:t>E</a:t>
            </a:r>
            <a:r>
              <a:rPr lang="es-CR" sz="1900" b="1">
                <a:solidFill>
                  <a:schemeClr val="lt1"/>
                </a:solidFill>
              </a:rPr>
              <a:t>dad</a:t>
            </a:r>
            <a:endParaRPr sz="1500" b="1" i="0" u="none" strike="noStrike" cap="none">
              <a:solidFill>
                <a:schemeClr val="lt1"/>
              </a:solidFill>
            </a:endParaRPr>
          </a:p>
          <a:p>
            <a:pPr marL="0" marR="0" lvl="0" indent="0" algn="ctr" rtl="0">
              <a:lnSpc>
                <a:spcPct val="100000"/>
              </a:lnSpc>
              <a:spcBef>
                <a:spcPts val="0"/>
              </a:spcBef>
              <a:spcAft>
                <a:spcPts val="0"/>
              </a:spcAft>
              <a:buNone/>
            </a:pPr>
            <a:r>
              <a:rPr lang="es-CR" sz="1600" i="0" u="none" strike="noStrike" cap="none">
                <a:solidFill>
                  <a:schemeClr val="lt1"/>
                </a:solidFill>
              </a:rPr>
              <a:t>15-24 años</a:t>
            </a:r>
            <a:r>
              <a:rPr lang="es-CR" sz="1600">
                <a:solidFill>
                  <a:schemeClr val="lt1"/>
                </a:solidFill>
              </a:rPr>
              <a:t>: 9,1%</a:t>
            </a:r>
            <a:endParaRPr sz="1600"/>
          </a:p>
          <a:p>
            <a:pPr marL="0" marR="0" lvl="0" indent="0" algn="ctr" rtl="0">
              <a:lnSpc>
                <a:spcPct val="100000"/>
              </a:lnSpc>
              <a:spcBef>
                <a:spcPts val="0"/>
              </a:spcBef>
              <a:spcAft>
                <a:spcPts val="0"/>
              </a:spcAft>
              <a:buNone/>
            </a:pPr>
            <a:r>
              <a:rPr lang="es-CR" sz="1600" b="1" i="0" u="none" strike="noStrike" cap="none">
                <a:solidFill>
                  <a:schemeClr val="lt1"/>
                </a:solidFill>
              </a:rPr>
              <a:t>25-34 años: 2</a:t>
            </a:r>
            <a:r>
              <a:rPr lang="es-CR" sz="1600" b="1">
                <a:solidFill>
                  <a:schemeClr val="lt1"/>
                </a:solidFill>
              </a:rPr>
              <a:t>9,0%</a:t>
            </a:r>
            <a:endParaRPr sz="1600" b="1"/>
          </a:p>
          <a:p>
            <a:pPr marL="0" marR="0" lvl="0" indent="0" algn="ctr" rtl="0">
              <a:lnSpc>
                <a:spcPct val="100000"/>
              </a:lnSpc>
              <a:spcBef>
                <a:spcPts val="0"/>
              </a:spcBef>
              <a:spcAft>
                <a:spcPts val="0"/>
              </a:spcAft>
              <a:buNone/>
            </a:pPr>
            <a:r>
              <a:rPr lang="es-CR" sz="1600" i="0" u="none" strike="noStrike" cap="none">
                <a:solidFill>
                  <a:schemeClr val="lt1"/>
                </a:solidFill>
              </a:rPr>
              <a:t>35-44 años: </a:t>
            </a:r>
            <a:r>
              <a:rPr lang="es-CR" sz="1600">
                <a:solidFill>
                  <a:schemeClr val="lt1"/>
                </a:solidFill>
              </a:rPr>
              <a:t>27,0%</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45</a:t>
            </a:r>
            <a:r>
              <a:rPr lang="es-CR" sz="1600">
                <a:solidFill>
                  <a:schemeClr val="lt1"/>
                </a:solidFill>
              </a:rPr>
              <a:t>- 59 años</a:t>
            </a:r>
            <a:r>
              <a:rPr lang="es-CR" sz="1600" i="0" u="none" strike="noStrike" cap="none">
                <a:solidFill>
                  <a:schemeClr val="lt1"/>
                </a:solidFill>
              </a:rPr>
              <a:t>: </a:t>
            </a:r>
            <a:r>
              <a:rPr lang="es-CR" sz="1600">
                <a:solidFill>
                  <a:schemeClr val="lt1"/>
                </a:solidFill>
              </a:rPr>
              <a:t>26,8%</a:t>
            </a:r>
            <a:endParaRPr sz="1600">
              <a:solidFill>
                <a:schemeClr val="lt1"/>
              </a:solidFill>
            </a:endParaRPr>
          </a:p>
          <a:p>
            <a:pPr marL="0" marR="0" lvl="0" indent="0" algn="ctr" rtl="0">
              <a:lnSpc>
                <a:spcPct val="100000"/>
              </a:lnSpc>
              <a:spcBef>
                <a:spcPts val="0"/>
              </a:spcBef>
              <a:spcAft>
                <a:spcPts val="0"/>
              </a:spcAft>
              <a:buNone/>
            </a:pPr>
            <a:r>
              <a:rPr lang="es-CR" sz="1600">
                <a:solidFill>
                  <a:schemeClr val="lt1"/>
                </a:solidFill>
              </a:rPr>
              <a:t>60 años o más: 8,1%</a:t>
            </a:r>
            <a:endParaRPr sz="1600">
              <a:solidFill>
                <a:schemeClr val="lt1"/>
              </a:solidFil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48" name="Google Shape;148;p17"/>
          <p:cNvSpPr/>
          <p:nvPr/>
        </p:nvSpPr>
        <p:spPr>
          <a:xfrm>
            <a:off x="5281275" y="3868200"/>
            <a:ext cx="2032800" cy="15654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a:solidFill>
                  <a:schemeClr val="lt1"/>
                </a:solidFill>
              </a:rPr>
              <a:t>Dominio de segundo</a:t>
            </a:r>
            <a:r>
              <a:rPr lang="es-CR" sz="1900" b="1" i="0" u="none" strike="noStrike" cap="none">
                <a:solidFill>
                  <a:schemeClr val="lt1"/>
                </a:solidFill>
              </a:rPr>
              <a:t> </a:t>
            </a:r>
            <a:r>
              <a:rPr lang="es-CR" sz="1900" b="1">
                <a:solidFill>
                  <a:schemeClr val="lt1"/>
                </a:solidFill>
              </a:rPr>
              <a:t>idioma</a:t>
            </a:r>
            <a:endParaRPr sz="1500" i="0" u="none" strike="noStrike" cap="none">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N</a:t>
            </a:r>
            <a:r>
              <a:rPr lang="es-CR" sz="1600" b="1">
                <a:solidFill>
                  <a:schemeClr val="lt1"/>
                </a:solidFill>
              </a:rPr>
              <a:t>o</a:t>
            </a:r>
            <a:r>
              <a:rPr lang="es-CR" sz="1600" b="1" i="0" u="none" strike="noStrike" cap="none">
                <a:solidFill>
                  <a:schemeClr val="lt1"/>
                </a:solidFill>
              </a:rPr>
              <a:t>: 8</a:t>
            </a:r>
            <a:r>
              <a:rPr lang="es-CR" sz="1600" b="1">
                <a:solidFill>
                  <a:schemeClr val="lt1"/>
                </a:solidFill>
              </a:rPr>
              <a:t>7,6</a:t>
            </a:r>
            <a:r>
              <a:rPr lang="es-CR" sz="1600" b="1" i="0" u="none" strike="noStrike" cap="none">
                <a:solidFill>
                  <a:schemeClr val="lt1"/>
                </a:solidFill>
              </a:rPr>
              <a:t>%</a:t>
            </a:r>
            <a:endParaRPr sz="1600"/>
          </a:p>
          <a:p>
            <a:pPr marL="0" marR="0" lvl="0" indent="0" algn="ctr" rtl="0">
              <a:lnSpc>
                <a:spcPct val="100000"/>
              </a:lnSpc>
              <a:spcBef>
                <a:spcPts val="0"/>
              </a:spcBef>
              <a:spcAft>
                <a:spcPts val="0"/>
              </a:spcAft>
              <a:buNone/>
            </a:pPr>
            <a:endParaRPr/>
          </a:p>
        </p:txBody>
      </p:sp>
      <p:sp>
        <p:nvSpPr>
          <p:cNvPr id="149" name="Google Shape;149;p17"/>
          <p:cNvSpPr/>
          <p:nvPr/>
        </p:nvSpPr>
        <p:spPr>
          <a:xfrm>
            <a:off x="7364025" y="1481450"/>
            <a:ext cx="2118300" cy="21090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i="0" u="none" strike="noStrike" cap="none">
                <a:solidFill>
                  <a:schemeClr val="lt1"/>
                </a:solidFill>
              </a:rPr>
              <a:t>R</a:t>
            </a:r>
            <a:r>
              <a:rPr lang="es-CR" sz="1900" b="1">
                <a:solidFill>
                  <a:schemeClr val="lt1"/>
                </a:solidFill>
              </a:rPr>
              <a:t>egión</a:t>
            </a:r>
            <a:endParaRPr sz="1900" b="1">
              <a:solidFill>
                <a:schemeClr val="lt1"/>
              </a:solidFill>
            </a:endParaRPr>
          </a:p>
          <a:p>
            <a:pPr marL="0" marR="0" lvl="0" indent="0" algn="ctr" rtl="0">
              <a:lnSpc>
                <a:spcPct val="100000"/>
              </a:lnSpc>
              <a:spcBef>
                <a:spcPts val="0"/>
              </a:spcBef>
              <a:spcAft>
                <a:spcPts val="0"/>
              </a:spcAft>
              <a:buNone/>
            </a:pPr>
            <a:r>
              <a:rPr lang="es-CR" sz="1600" b="1">
                <a:solidFill>
                  <a:schemeClr val="lt1"/>
                </a:solidFill>
              </a:rPr>
              <a:t>Central</a:t>
            </a:r>
            <a:r>
              <a:rPr lang="es-CR" sz="1600" b="1" i="0" u="none" strike="noStrike" cap="none">
                <a:solidFill>
                  <a:schemeClr val="lt1"/>
                </a:solidFill>
              </a:rPr>
              <a:t>: 69,6%</a:t>
            </a:r>
            <a:endParaRPr sz="1600"/>
          </a:p>
          <a:p>
            <a:pPr marL="0" marR="0" lvl="0" indent="0" algn="ctr" rtl="0">
              <a:lnSpc>
                <a:spcPct val="100000"/>
              </a:lnSpc>
              <a:spcBef>
                <a:spcPts val="0"/>
              </a:spcBef>
              <a:spcAft>
                <a:spcPts val="0"/>
              </a:spcAft>
              <a:buNone/>
            </a:pPr>
            <a:r>
              <a:rPr lang="es-CR" sz="1600">
                <a:solidFill>
                  <a:schemeClr val="lt1"/>
                </a:solidFill>
              </a:rPr>
              <a:t>Chorotega</a:t>
            </a:r>
            <a:r>
              <a:rPr lang="es-CR" sz="1600" i="0" u="none" strike="noStrike" cap="none">
                <a:solidFill>
                  <a:schemeClr val="lt1"/>
                </a:solidFill>
              </a:rPr>
              <a:t>: 7</a:t>
            </a:r>
            <a:r>
              <a:rPr lang="es-CR" sz="1600">
                <a:solidFill>
                  <a:schemeClr val="lt1"/>
                </a:solidFill>
              </a:rPr>
              <a:t>,3</a:t>
            </a:r>
            <a:r>
              <a:rPr lang="es-CR" sz="1600"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a:solidFill>
                  <a:schemeClr val="lt1"/>
                </a:solidFill>
              </a:rPr>
              <a:t>Huetar Caribe</a:t>
            </a:r>
            <a:r>
              <a:rPr lang="es-CR" sz="1600" i="0" u="none" strike="noStrike" cap="none">
                <a:solidFill>
                  <a:schemeClr val="lt1"/>
                </a:solidFill>
              </a:rPr>
              <a:t>: </a:t>
            </a:r>
            <a:r>
              <a:rPr lang="es-CR" sz="1600">
                <a:solidFill>
                  <a:schemeClr val="lt1"/>
                </a:solidFill>
              </a:rPr>
              <a:t>7,3</a:t>
            </a:r>
            <a:r>
              <a:rPr lang="es-CR" sz="1600" i="0" u="none" strike="noStrike" cap="none">
                <a:solidFill>
                  <a:schemeClr val="lt1"/>
                </a:solidFill>
              </a:rPr>
              <a:t>%</a:t>
            </a:r>
            <a:r>
              <a:rPr lang="es-CR" sz="1500" i="0" u="none" strike="noStrike" cap="none">
                <a:solidFill>
                  <a:schemeClr val="lt1"/>
                </a:solidFill>
              </a:rPr>
              <a:t> </a:t>
            </a:r>
            <a:endParaRPr sz="1500"/>
          </a:p>
        </p:txBody>
      </p:sp>
      <p:sp>
        <p:nvSpPr>
          <p:cNvPr id="150" name="Google Shape;150;p17"/>
          <p:cNvSpPr/>
          <p:nvPr/>
        </p:nvSpPr>
        <p:spPr>
          <a:xfrm>
            <a:off x="5281299" y="1481250"/>
            <a:ext cx="2032800" cy="21090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900" b="1" i="0" u="none" strike="noStrike" cap="none">
                <a:solidFill>
                  <a:schemeClr val="lt1"/>
                </a:solidFill>
              </a:rPr>
              <a:t>L</a:t>
            </a:r>
            <a:r>
              <a:rPr lang="es-CR" sz="1900" b="1">
                <a:solidFill>
                  <a:schemeClr val="lt1"/>
                </a:solidFill>
              </a:rPr>
              <a:t>ugar de nacimiento</a:t>
            </a:r>
            <a:endParaRPr sz="1500" i="0" u="none" strike="noStrike" cap="none">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En cantón: </a:t>
            </a:r>
            <a:r>
              <a:rPr lang="es-CR" sz="1600" b="1">
                <a:solidFill>
                  <a:schemeClr val="lt1"/>
                </a:solidFill>
              </a:rPr>
              <a:t>60,0</a:t>
            </a:r>
            <a:r>
              <a:rPr lang="es-CR" sz="1600" b="1"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Otro cantón: </a:t>
            </a:r>
            <a:r>
              <a:rPr lang="es-CR" sz="1600">
                <a:solidFill>
                  <a:schemeClr val="lt1"/>
                </a:solidFill>
              </a:rPr>
              <a:t>27,4</a:t>
            </a:r>
            <a:r>
              <a:rPr lang="es-CR" sz="1600"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Otro país: 1</a:t>
            </a:r>
            <a:r>
              <a:rPr lang="es-CR" sz="1600">
                <a:solidFill>
                  <a:schemeClr val="lt1"/>
                </a:solidFill>
              </a:rPr>
              <a:t>2,7</a:t>
            </a:r>
            <a:r>
              <a:rPr lang="es-CR" sz="1600" i="0" u="none" strike="noStrike" cap="none">
                <a:solidFill>
                  <a:schemeClr val="lt1"/>
                </a:solidFill>
              </a:rPr>
              <a:t>%</a:t>
            </a:r>
            <a:endParaRPr sz="1600"/>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151" name="Google Shape;151;p17"/>
          <p:cNvCxnSpPr/>
          <p:nvPr/>
        </p:nvCxnSpPr>
        <p:spPr>
          <a:xfrm>
            <a:off x="141525" y="1941525"/>
            <a:ext cx="24900" cy="2337900"/>
          </a:xfrm>
          <a:prstGeom prst="straightConnector1">
            <a:avLst/>
          </a:prstGeom>
          <a:noFill/>
          <a:ln w="9525" cap="flat" cmpd="sng">
            <a:solidFill>
              <a:srgbClr val="002060"/>
            </a:solidFill>
            <a:prstDash val="dash"/>
            <a:miter lim="800000"/>
            <a:headEnd type="none" w="sm" len="sm"/>
            <a:tailEnd type="none" w="sm" len="sm"/>
          </a:ln>
        </p:spPr>
      </p:cxnSp>
      <p:cxnSp>
        <p:nvCxnSpPr>
          <p:cNvPr id="152" name="Google Shape;152;p17"/>
          <p:cNvCxnSpPr/>
          <p:nvPr/>
        </p:nvCxnSpPr>
        <p:spPr>
          <a:xfrm>
            <a:off x="147216" y="1963294"/>
            <a:ext cx="681600" cy="0"/>
          </a:xfrm>
          <a:prstGeom prst="straightConnector1">
            <a:avLst/>
          </a:prstGeom>
          <a:noFill/>
          <a:ln w="9525" cap="flat" cmpd="sng">
            <a:solidFill>
              <a:srgbClr val="002060"/>
            </a:solidFill>
            <a:prstDash val="dash"/>
            <a:miter lim="800000"/>
            <a:headEnd type="none" w="sm" len="sm"/>
            <a:tailEnd type="none" w="sm" len="sm"/>
          </a:ln>
        </p:spPr>
      </p:cxnSp>
      <p:pic>
        <p:nvPicPr>
          <p:cNvPr id="153" name="Google Shape;153;p17" descr="Mujer"/>
          <p:cNvPicPr preferRelativeResize="0"/>
          <p:nvPr/>
        </p:nvPicPr>
        <p:blipFill rotWithShape="1">
          <a:blip r:embed="rId3">
            <a:alphaModFix/>
          </a:blip>
          <a:srcRect/>
          <a:stretch/>
        </p:blipFill>
        <p:spPr>
          <a:xfrm>
            <a:off x="660143" y="1435861"/>
            <a:ext cx="914400" cy="914400"/>
          </a:xfrm>
          <a:prstGeom prst="rect">
            <a:avLst/>
          </a:prstGeom>
          <a:noFill/>
          <a:ln>
            <a:noFill/>
          </a:ln>
        </p:spPr>
      </p:pic>
      <p:cxnSp>
        <p:nvCxnSpPr>
          <p:cNvPr id="154" name="Google Shape;154;p17"/>
          <p:cNvCxnSpPr/>
          <p:nvPr/>
        </p:nvCxnSpPr>
        <p:spPr>
          <a:xfrm>
            <a:off x="147229" y="4261669"/>
            <a:ext cx="391800" cy="0"/>
          </a:xfrm>
          <a:prstGeom prst="straightConnector1">
            <a:avLst/>
          </a:prstGeom>
          <a:noFill/>
          <a:ln w="9525" cap="flat" cmpd="sng">
            <a:solidFill>
              <a:srgbClr val="002060"/>
            </a:solidFill>
            <a:prstDash val="dash"/>
            <a:miter lim="800000"/>
            <a:headEnd type="none" w="sm" len="sm"/>
            <a:tailEnd type="triangle" w="med" len="med"/>
          </a:ln>
        </p:spPr>
      </p:cxnSp>
      <p:sp>
        <p:nvSpPr>
          <p:cNvPr id="155" name="Google Shape;155;p17"/>
          <p:cNvSpPr/>
          <p:nvPr/>
        </p:nvSpPr>
        <p:spPr>
          <a:xfrm>
            <a:off x="9554075" y="1481475"/>
            <a:ext cx="2306700" cy="21090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900" b="1">
                <a:solidFill>
                  <a:schemeClr val="lt1"/>
                </a:solidFill>
              </a:rPr>
              <a:t>Nivel educativo</a:t>
            </a:r>
            <a:endParaRPr sz="1500" b="1" i="0" u="none" strike="noStrike" cap="none">
              <a:solidFill>
                <a:schemeClr val="lt1"/>
              </a:solidFill>
            </a:endParaRPr>
          </a:p>
          <a:p>
            <a:pPr marL="0" marR="0" lvl="0" indent="0" algn="ctr" rtl="0">
              <a:lnSpc>
                <a:spcPct val="100000"/>
              </a:lnSpc>
              <a:spcBef>
                <a:spcPts val="0"/>
              </a:spcBef>
              <a:spcAft>
                <a:spcPts val="0"/>
              </a:spcAft>
              <a:buNone/>
            </a:pPr>
            <a:r>
              <a:rPr lang="es-CR" sz="1500">
                <a:solidFill>
                  <a:schemeClr val="lt1"/>
                </a:solidFill>
              </a:rPr>
              <a:t>Primaria completa o menos: 21,4%</a:t>
            </a:r>
            <a:endParaRPr sz="1500"/>
          </a:p>
          <a:p>
            <a:pPr marL="0" marR="0" lvl="0" indent="0" algn="ctr" rtl="0">
              <a:lnSpc>
                <a:spcPct val="100000"/>
              </a:lnSpc>
              <a:spcBef>
                <a:spcPts val="0"/>
              </a:spcBef>
              <a:spcAft>
                <a:spcPts val="0"/>
              </a:spcAft>
              <a:buNone/>
            </a:pPr>
            <a:r>
              <a:rPr lang="es-CR" sz="1500">
                <a:solidFill>
                  <a:schemeClr val="lt1"/>
                </a:solidFill>
              </a:rPr>
              <a:t>Secundaria incompleta</a:t>
            </a:r>
            <a:r>
              <a:rPr lang="es-CR" sz="1500" i="0" u="none" strike="noStrike" cap="none">
                <a:solidFill>
                  <a:schemeClr val="lt1"/>
                </a:solidFill>
              </a:rPr>
              <a:t>: </a:t>
            </a:r>
            <a:r>
              <a:rPr lang="es-CR" sz="1500">
                <a:solidFill>
                  <a:schemeClr val="lt1"/>
                </a:solidFill>
              </a:rPr>
              <a:t>17,1%</a:t>
            </a:r>
            <a:endParaRPr sz="1500"/>
          </a:p>
          <a:p>
            <a:pPr marL="0" marR="0" lvl="0" indent="0" algn="ctr" rtl="0">
              <a:lnSpc>
                <a:spcPct val="100000"/>
              </a:lnSpc>
              <a:spcBef>
                <a:spcPts val="0"/>
              </a:spcBef>
              <a:spcAft>
                <a:spcPts val="0"/>
              </a:spcAft>
              <a:buNone/>
            </a:pPr>
            <a:r>
              <a:rPr lang="es-CR" sz="1500">
                <a:solidFill>
                  <a:schemeClr val="lt1"/>
                </a:solidFill>
              </a:rPr>
              <a:t>Secundaria completa</a:t>
            </a:r>
            <a:r>
              <a:rPr lang="es-CR" sz="1500" i="0" u="none" strike="noStrike" cap="none">
                <a:solidFill>
                  <a:schemeClr val="lt1"/>
                </a:solidFill>
              </a:rPr>
              <a:t>: </a:t>
            </a:r>
            <a:r>
              <a:rPr lang="es-CR" sz="1500">
                <a:solidFill>
                  <a:schemeClr val="lt1"/>
                </a:solidFill>
              </a:rPr>
              <a:t>22,2%</a:t>
            </a:r>
            <a:endParaRPr sz="1500"/>
          </a:p>
          <a:p>
            <a:pPr marL="0" marR="0" lvl="0" indent="0" algn="ctr" rtl="0">
              <a:lnSpc>
                <a:spcPct val="100000"/>
              </a:lnSpc>
              <a:spcBef>
                <a:spcPts val="0"/>
              </a:spcBef>
              <a:spcAft>
                <a:spcPts val="0"/>
              </a:spcAft>
              <a:buNone/>
            </a:pPr>
            <a:r>
              <a:rPr lang="es-CR" sz="1500" b="1">
                <a:solidFill>
                  <a:schemeClr val="lt1"/>
                </a:solidFill>
              </a:rPr>
              <a:t>Universitario</a:t>
            </a:r>
            <a:r>
              <a:rPr lang="es-CR" sz="1500" b="1" i="0" u="none" strike="noStrike" cap="none">
                <a:solidFill>
                  <a:schemeClr val="lt1"/>
                </a:solidFill>
              </a:rPr>
              <a:t>: </a:t>
            </a:r>
            <a:r>
              <a:rPr lang="es-CR" sz="1500" b="1">
                <a:solidFill>
                  <a:schemeClr val="lt1"/>
                </a:solidFill>
              </a:rPr>
              <a:t>39,2%</a:t>
            </a:r>
            <a:endParaRPr sz="1500" b="1">
              <a:solidFill>
                <a:schemeClr val="lt1"/>
              </a:solidFil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56" name="Google Shape;156;p17"/>
          <p:cNvSpPr/>
          <p:nvPr/>
        </p:nvSpPr>
        <p:spPr>
          <a:xfrm>
            <a:off x="3020625" y="3905620"/>
            <a:ext cx="2210700" cy="1527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s-CR" sz="1900" b="1">
                <a:solidFill>
                  <a:schemeClr val="lt1"/>
                </a:solidFill>
              </a:rPr>
              <a:t>Curso o formación con título o certif.</a:t>
            </a:r>
            <a:endParaRPr sz="1200">
              <a:solidFill>
                <a:schemeClr val="lt1"/>
              </a:solidFill>
            </a:endParaRPr>
          </a:p>
          <a:p>
            <a:pPr marL="0" lvl="0" indent="0" algn="ctr" rtl="0">
              <a:spcBef>
                <a:spcPts val="0"/>
              </a:spcBef>
              <a:spcAft>
                <a:spcPts val="0"/>
              </a:spcAft>
              <a:buClr>
                <a:schemeClr val="dk1"/>
              </a:buClr>
              <a:buFont typeface="Arial"/>
              <a:buNone/>
            </a:pPr>
            <a:r>
              <a:rPr lang="es-CR" sz="1600" b="1">
                <a:solidFill>
                  <a:schemeClr val="lt1"/>
                </a:solidFill>
              </a:rPr>
              <a:t>No: 89,5%</a:t>
            </a:r>
            <a:endParaRPr sz="1600" b="1">
              <a:solidFill>
                <a:schemeClr val="lt1"/>
              </a:solidFill>
            </a:endParaRPr>
          </a:p>
          <a:p>
            <a:pPr marL="0" marR="0" lvl="0" indent="0" algn="ctr" rtl="0">
              <a:lnSpc>
                <a:spcPct val="100000"/>
              </a:lnSpc>
              <a:spcBef>
                <a:spcPts val="0"/>
              </a:spcBef>
              <a:spcAft>
                <a:spcPts val="0"/>
              </a:spcAft>
              <a:buNone/>
            </a:pPr>
            <a:endParaRPr sz="1900" b="1">
              <a:solidFill>
                <a:schemeClr val="lt1"/>
              </a:solidFill>
            </a:endParaRPr>
          </a:p>
        </p:txBody>
      </p:sp>
      <p:sp>
        <p:nvSpPr>
          <p:cNvPr id="157" name="Google Shape;157;p17"/>
          <p:cNvSpPr/>
          <p:nvPr/>
        </p:nvSpPr>
        <p:spPr>
          <a:xfrm>
            <a:off x="9531975" y="3886928"/>
            <a:ext cx="2306700" cy="15654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900" b="1">
              <a:solidFill>
                <a:schemeClr val="lt1"/>
              </a:solidFill>
            </a:endParaRPr>
          </a:p>
          <a:p>
            <a:pPr marL="0" marR="0" lvl="0" indent="0" algn="ctr" rtl="0">
              <a:lnSpc>
                <a:spcPct val="100000"/>
              </a:lnSpc>
              <a:spcBef>
                <a:spcPts val="0"/>
              </a:spcBef>
              <a:spcAft>
                <a:spcPts val="0"/>
              </a:spcAft>
              <a:buNone/>
            </a:pPr>
            <a:endParaRPr sz="1900" b="1">
              <a:solidFill>
                <a:schemeClr val="lt1"/>
              </a:solidFill>
            </a:endParaRPr>
          </a:p>
          <a:p>
            <a:pPr marL="0" marR="0" lvl="0" indent="0" algn="l" rtl="0">
              <a:lnSpc>
                <a:spcPct val="100000"/>
              </a:lnSpc>
              <a:spcBef>
                <a:spcPts val="0"/>
              </a:spcBef>
              <a:spcAft>
                <a:spcPts val="0"/>
              </a:spcAft>
              <a:buNone/>
            </a:pPr>
            <a:endParaRPr sz="1900" b="1">
              <a:solidFill>
                <a:schemeClr val="lt1"/>
              </a:solidFill>
            </a:endParaRPr>
          </a:p>
          <a:p>
            <a:pPr marL="0" marR="0" lvl="0" indent="0" algn="ctr" rtl="0">
              <a:lnSpc>
                <a:spcPct val="100000"/>
              </a:lnSpc>
              <a:spcBef>
                <a:spcPts val="0"/>
              </a:spcBef>
              <a:spcAft>
                <a:spcPts val="0"/>
              </a:spcAft>
              <a:buNone/>
            </a:pPr>
            <a:r>
              <a:rPr lang="es-CR" sz="1900" b="1">
                <a:solidFill>
                  <a:schemeClr val="lt1"/>
                </a:solidFill>
              </a:rPr>
              <a:t>Pobreza</a:t>
            </a:r>
            <a:endParaRPr sz="1900" b="1">
              <a:solidFill>
                <a:schemeClr val="lt1"/>
              </a:solidFill>
            </a:endParaRPr>
          </a:p>
          <a:p>
            <a:pPr marL="0" lvl="0" indent="0" algn="ctr" rtl="0">
              <a:spcBef>
                <a:spcPts val="0"/>
              </a:spcBef>
              <a:spcAft>
                <a:spcPts val="0"/>
              </a:spcAft>
              <a:buClr>
                <a:schemeClr val="dk1"/>
              </a:buClr>
              <a:buFont typeface="Arial"/>
              <a:buNone/>
            </a:pPr>
            <a:r>
              <a:rPr lang="es-CR" sz="1600" b="1">
                <a:solidFill>
                  <a:schemeClr val="lt1"/>
                </a:solidFill>
              </a:rPr>
              <a:t>Pobres: 9,6%</a:t>
            </a:r>
            <a:endParaRPr sz="1600">
              <a:solidFill>
                <a:schemeClr val="dk1"/>
              </a:solidFill>
            </a:endParaRPr>
          </a:p>
          <a:p>
            <a:pPr marL="0" lvl="0" indent="0" algn="ctr" rtl="0">
              <a:spcBef>
                <a:spcPts val="0"/>
              </a:spcBef>
              <a:spcAft>
                <a:spcPts val="0"/>
              </a:spcAft>
              <a:buClr>
                <a:schemeClr val="dk1"/>
              </a:buClr>
              <a:buFont typeface="Arial"/>
              <a:buNone/>
            </a:pPr>
            <a:r>
              <a:rPr lang="es-CR" sz="1600" b="1">
                <a:solidFill>
                  <a:schemeClr val="lt1"/>
                </a:solidFill>
              </a:rPr>
              <a:t>No pobres: 90,4%</a:t>
            </a:r>
            <a:endParaRPr sz="1600" b="1">
              <a:solidFill>
                <a:schemeClr val="dk1"/>
              </a:solidFill>
            </a:endParaRPr>
          </a:p>
          <a:p>
            <a:pPr marL="0" marR="0" lvl="0" indent="0" algn="ctr" rtl="0">
              <a:lnSpc>
                <a:spcPct val="100000"/>
              </a:lnSpc>
              <a:spcBef>
                <a:spcPts val="0"/>
              </a:spcBef>
              <a:spcAft>
                <a:spcPts val="0"/>
              </a:spcAft>
              <a:buNone/>
            </a:pPr>
            <a:endParaRPr sz="1900" b="1">
              <a:solidFill>
                <a:schemeClr val="lt1"/>
              </a:solidFill>
            </a:endParaRPr>
          </a:p>
          <a:p>
            <a:pPr marL="0" marR="0" lvl="0" indent="0" algn="ctr" rtl="0">
              <a:lnSpc>
                <a:spcPct val="100000"/>
              </a:lnSpc>
              <a:spcBef>
                <a:spcPts val="0"/>
              </a:spcBef>
              <a:spcAft>
                <a:spcPts val="0"/>
              </a:spcAft>
              <a:buNone/>
            </a:pPr>
            <a:endParaRPr sz="1900" b="1">
              <a:solidFill>
                <a:schemeClr val="lt1"/>
              </a:solidFill>
            </a:endParaRPr>
          </a:p>
          <a:p>
            <a:pPr marL="0" marR="0" lvl="0" indent="0" algn="ctr" rtl="0">
              <a:lnSpc>
                <a:spcPct val="100000"/>
              </a:lnSpc>
              <a:spcBef>
                <a:spcPts val="0"/>
              </a:spcBef>
              <a:spcAft>
                <a:spcPts val="0"/>
              </a:spcAft>
              <a:buNone/>
            </a:pPr>
            <a:endParaRPr sz="1900" b="1">
              <a:solidFill>
                <a:schemeClr val="lt1"/>
              </a:solidFill>
            </a:endParaRPr>
          </a:p>
          <a:p>
            <a:pPr marL="0" marR="0" lvl="0" indent="0" algn="l" rtl="0">
              <a:lnSpc>
                <a:spcPct val="100000"/>
              </a:lnSpc>
              <a:spcBef>
                <a:spcPts val="0"/>
              </a:spcBef>
              <a:spcAft>
                <a:spcPts val="0"/>
              </a:spcAft>
              <a:buNone/>
            </a:pPr>
            <a:endParaRPr sz="1900" b="1">
              <a:solidFill>
                <a:schemeClr val="lt1"/>
              </a:solidFill>
            </a:endParaRPr>
          </a:p>
          <a:p>
            <a:pPr marL="0" marR="0" lvl="0" indent="0" algn="ctr" rtl="0">
              <a:lnSpc>
                <a:spcPct val="100000"/>
              </a:lnSpc>
              <a:spcBef>
                <a:spcPts val="0"/>
              </a:spcBef>
              <a:spcAft>
                <a:spcPts val="0"/>
              </a:spcAft>
              <a:buNone/>
            </a:pPr>
            <a:endParaRPr sz="1500"/>
          </a:p>
        </p:txBody>
      </p:sp>
      <p:sp>
        <p:nvSpPr>
          <p:cNvPr id="158" name="Google Shape;158;p17"/>
          <p:cNvSpPr txBox="1"/>
          <p:nvPr/>
        </p:nvSpPr>
        <p:spPr>
          <a:xfrm>
            <a:off x="166425" y="6313500"/>
            <a:ext cx="10556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a:t>
            </a:r>
            <a:r>
              <a:rPr lang="es-CR" sz="1200"/>
              <a:t>V </a:t>
            </a:r>
            <a:r>
              <a:rPr lang="es-CR" sz="1200" i="0" u="none" strike="noStrike" cap="none"/>
              <a:t>trimestre 202</a:t>
            </a:r>
            <a:r>
              <a:rPr lang="es-CR" sz="1200"/>
              <a:t>4 y ENAHO 2024, del INEC</a:t>
            </a:r>
            <a:endParaRPr sz="1200" i="0" u="none" strike="noStrike" cap="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p:nvPr/>
        </p:nvSpPr>
        <p:spPr>
          <a:xfrm>
            <a:off x="65000" y="332100"/>
            <a:ext cx="6657000" cy="6603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rgbClr val="4472C4"/>
              </a:buClr>
              <a:buSzPts val="3600"/>
              <a:buFont typeface="Century Gothic"/>
              <a:buNone/>
            </a:pPr>
            <a:r>
              <a:rPr lang="es-CR" sz="4100" b="1">
                <a:solidFill>
                  <a:srgbClr val="182951"/>
                </a:solidFill>
              </a:rPr>
              <a:t>Características laborales</a:t>
            </a:r>
            <a:endParaRPr sz="4100" i="0" u="none" strike="noStrike" cap="none">
              <a:solidFill>
                <a:srgbClr val="182951"/>
              </a:solidFill>
            </a:endParaRPr>
          </a:p>
        </p:txBody>
      </p:sp>
      <p:sp>
        <p:nvSpPr>
          <p:cNvPr id="164" name="Google Shape;164;p18"/>
          <p:cNvSpPr txBox="1"/>
          <p:nvPr/>
        </p:nvSpPr>
        <p:spPr>
          <a:xfrm>
            <a:off x="757600" y="3417075"/>
            <a:ext cx="1232400" cy="16161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rgbClr val="C55A11"/>
              </a:buClr>
              <a:buSzPts val="4400"/>
              <a:buFont typeface="Century Gothic"/>
              <a:buNone/>
            </a:pPr>
            <a:r>
              <a:rPr lang="es-CR" sz="1900" b="1">
                <a:solidFill>
                  <a:srgbClr val="002060"/>
                </a:solidFill>
              </a:rPr>
              <a:t>875.270</a:t>
            </a:r>
            <a:endParaRPr sz="1900" b="1">
              <a:solidFill>
                <a:schemeClr val="dk1"/>
              </a:solidFill>
            </a:endParaRPr>
          </a:p>
          <a:p>
            <a:pPr marL="0" lvl="0" indent="0" algn="ctr" rtl="0">
              <a:spcBef>
                <a:spcPts val="0"/>
              </a:spcBef>
              <a:spcAft>
                <a:spcPts val="0"/>
              </a:spcAft>
              <a:buClr>
                <a:srgbClr val="C55A11"/>
              </a:buClr>
              <a:buSzPts val="4400"/>
              <a:buFont typeface="Century Gothic"/>
              <a:buNone/>
            </a:pPr>
            <a:r>
              <a:rPr lang="es-CR" sz="1600" b="1">
                <a:solidFill>
                  <a:srgbClr val="002060"/>
                </a:solidFill>
              </a:rPr>
              <a:t>39,2% </a:t>
            </a:r>
            <a:endParaRPr sz="1600" b="1">
              <a:solidFill>
                <a:srgbClr val="002060"/>
              </a:solidFill>
            </a:endParaRPr>
          </a:p>
          <a:p>
            <a:pPr marL="0" lvl="0" indent="0" algn="ctr" rtl="0">
              <a:spcBef>
                <a:spcPts val="0"/>
              </a:spcBef>
              <a:spcAft>
                <a:spcPts val="0"/>
              </a:spcAft>
              <a:buClr>
                <a:srgbClr val="C55A11"/>
              </a:buClr>
              <a:buSzPts val="4400"/>
              <a:buFont typeface="Century Gothic"/>
              <a:buNone/>
            </a:pPr>
            <a:r>
              <a:rPr lang="es-CR" sz="1600" b="1">
                <a:solidFill>
                  <a:srgbClr val="002060"/>
                </a:solidFill>
              </a:rPr>
              <a:t>de la población ocupada total</a:t>
            </a:r>
            <a:endParaRPr sz="1900" b="1">
              <a:solidFill>
                <a:srgbClr val="002060"/>
              </a:solidFill>
            </a:endParaRPr>
          </a:p>
        </p:txBody>
      </p:sp>
      <p:sp>
        <p:nvSpPr>
          <p:cNvPr id="165" name="Google Shape;165;p18"/>
          <p:cNvSpPr/>
          <p:nvPr/>
        </p:nvSpPr>
        <p:spPr>
          <a:xfrm>
            <a:off x="4387725" y="1448725"/>
            <a:ext cx="2444100" cy="24132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r>
              <a:rPr lang="es-CR" sz="1800" b="1">
                <a:solidFill>
                  <a:schemeClr val="lt1"/>
                </a:solidFill>
              </a:rPr>
              <a:t>Rama de Actividad</a:t>
            </a:r>
            <a:endParaRPr sz="1800" i="0" u="none" strike="noStrike" cap="none">
              <a:solidFill>
                <a:schemeClr val="lt1"/>
              </a:solidFill>
            </a:endParaRPr>
          </a:p>
          <a:p>
            <a:pPr marL="0" marR="0" lvl="0" indent="0" algn="ctr" rtl="0">
              <a:lnSpc>
                <a:spcPct val="100000"/>
              </a:lnSpc>
              <a:spcBef>
                <a:spcPts val="0"/>
              </a:spcBef>
              <a:spcAft>
                <a:spcPts val="0"/>
              </a:spcAft>
              <a:buNone/>
            </a:pPr>
            <a:r>
              <a:rPr lang="es-CR" sz="1300" b="1">
                <a:solidFill>
                  <a:schemeClr val="lt1"/>
                </a:solidFill>
              </a:rPr>
              <a:t>Comercio: 17,6%</a:t>
            </a:r>
            <a:endParaRPr sz="1300" b="1">
              <a:solidFill>
                <a:schemeClr val="lt1"/>
              </a:solidFill>
            </a:endParaRPr>
          </a:p>
          <a:p>
            <a:pPr marL="0" marR="0" lvl="0" indent="0" algn="ctr" rtl="0">
              <a:lnSpc>
                <a:spcPct val="100000"/>
              </a:lnSpc>
              <a:spcBef>
                <a:spcPts val="0"/>
              </a:spcBef>
              <a:spcAft>
                <a:spcPts val="0"/>
              </a:spcAft>
              <a:buNone/>
            </a:pPr>
            <a:r>
              <a:rPr lang="es-CR" sz="1300">
                <a:solidFill>
                  <a:schemeClr val="lt1"/>
                </a:solidFill>
              </a:rPr>
              <a:t>Alojamiento y servicios de comida: 9,9%</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Enseñanza: 11,0%</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Hogares como empleadores: 12,3%</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Industria: 9,2%</a:t>
            </a:r>
            <a:endParaRPr sz="1300">
              <a:solidFill>
                <a:schemeClr val="lt1"/>
              </a:solidFill>
            </a:endParaRPr>
          </a:p>
          <a:p>
            <a:pPr marL="0" marR="0" lvl="0" indent="0" algn="ctr" rtl="0">
              <a:lnSpc>
                <a:spcPct val="100000"/>
              </a:lnSpc>
              <a:spcBef>
                <a:spcPts val="0"/>
              </a:spcBef>
              <a:spcAft>
                <a:spcPts val="0"/>
              </a:spcAft>
              <a:buNone/>
            </a:pPr>
            <a:endParaRPr sz="1200" b="1">
              <a:latin typeface="Manjari"/>
              <a:ea typeface="Manjari"/>
              <a:cs typeface="Manjari"/>
              <a:sym typeface="Manjari"/>
            </a:endParaRPr>
          </a:p>
        </p:txBody>
      </p:sp>
      <p:sp>
        <p:nvSpPr>
          <p:cNvPr id="166" name="Google Shape;166;p18"/>
          <p:cNvSpPr/>
          <p:nvPr/>
        </p:nvSpPr>
        <p:spPr>
          <a:xfrm>
            <a:off x="2195000" y="1455500"/>
            <a:ext cx="2140200" cy="24132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800" b="1">
                <a:solidFill>
                  <a:schemeClr val="lt1"/>
                </a:solidFill>
              </a:rPr>
              <a:t> Calificación del Empleo</a:t>
            </a:r>
            <a:endParaRPr i="0" u="none" strike="noStrike" cap="none">
              <a:solidFill>
                <a:schemeClr val="lt1"/>
              </a:solidFill>
            </a:endParaRPr>
          </a:p>
          <a:p>
            <a:pPr marL="0" marR="0" lvl="0" indent="0" algn="ctr" rtl="0">
              <a:lnSpc>
                <a:spcPct val="100000"/>
              </a:lnSpc>
              <a:spcBef>
                <a:spcPts val="0"/>
              </a:spcBef>
              <a:spcAft>
                <a:spcPts val="0"/>
              </a:spcAft>
              <a:buNone/>
            </a:pPr>
            <a:r>
              <a:rPr lang="es-CR" sz="1500">
                <a:solidFill>
                  <a:schemeClr val="lt1"/>
                </a:solidFill>
              </a:rPr>
              <a:t>Alta</a:t>
            </a:r>
            <a:r>
              <a:rPr lang="es-CR" sz="1500" i="0" u="none" strike="noStrike" cap="none">
                <a:solidFill>
                  <a:schemeClr val="lt1"/>
                </a:solidFill>
              </a:rPr>
              <a:t>: </a:t>
            </a:r>
            <a:r>
              <a:rPr lang="es-CR" sz="1500">
                <a:solidFill>
                  <a:schemeClr val="lt1"/>
                </a:solidFill>
              </a:rPr>
              <a:t>30,2%</a:t>
            </a:r>
            <a:r>
              <a:rPr lang="es-CR" sz="1500" i="0" u="none" strike="noStrike" cap="none">
                <a:solidFill>
                  <a:schemeClr val="lt1"/>
                </a:solidFill>
              </a:rPr>
              <a:t> </a:t>
            </a:r>
            <a:endParaRPr sz="1500" i="0" u="none" strike="noStrike" cap="none">
              <a:solidFill>
                <a:schemeClr val="lt1"/>
              </a:solidFill>
            </a:endParaRPr>
          </a:p>
          <a:p>
            <a:pPr marL="0" marR="0" lvl="0" indent="0" algn="ctr" rtl="0">
              <a:lnSpc>
                <a:spcPct val="100000"/>
              </a:lnSpc>
              <a:spcBef>
                <a:spcPts val="0"/>
              </a:spcBef>
              <a:spcAft>
                <a:spcPts val="0"/>
              </a:spcAft>
              <a:buNone/>
            </a:pPr>
            <a:r>
              <a:rPr lang="es-CR" sz="1500" b="1" i="0" u="none" strike="noStrike" cap="none">
                <a:solidFill>
                  <a:schemeClr val="lt1"/>
                </a:solidFill>
              </a:rPr>
              <a:t>Media: </a:t>
            </a:r>
            <a:r>
              <a:rPr lang="es-CR" sz="1500" b="1">
                <a:solidFill>
                  <a:schemeClr val="lt1"/>
                </a:solidFill>
              </a:rPr>
              <a:t>50,0%</a:t>
            </a:r>
            <a:endParaRPr sz="1500" b="1"/>
          </a:p>
          <a:p>
            <a:pPr marL="0" marR="0" lvl="0" indent="0" algn="ctr" rtl="0">
              <a:lnSpc>
                <a:spcPct val="100000"/>
              </a:lnSpc>
              <a:spcBef>
                <a:spcPts val="0"/>
              </a:spcBef>
              <a:spcAft>
                <a:spcPts val="0"/>
              </a:spcAft>
              <a:buNone/>
            </a:pPr>
            <a:r>
              <a:rPr lang="es-CR" sz="1500">
                <a:solidFill>
                  <a:schemeClr val="lt1"/>
                </a:solidFill>
              </a:rPr>
              <a:t>No calificada: 19,8%</a:t>
            </a:r>
            <a:endParaRPr sz="1500"/>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7" name="Google Shape;167;p18"/>
          <p:cNvSpPr/>
          <p:nvPr/>
        </p:nvSpPr>
        <p:spPr>
          <a:xfrm>
            <a:off x="4404800" y="4087425"/>
            <a:ext cx="2444100" cy="2253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r>
              <a:rPr lang="es-CR" sz="1800" b="1">
                <a:solidFill>
                  <a:schemeClr val="lt1"/>
                </a:solidFill>
              </a:rPr>
              <a:t>Horas trabajadas</a:t>
            </a:r>
            <a:endParaRPr sz="1800" b="1">
              <a:solidFill>
                <a:schemeClr val="lt1"/>
              </a:solidFill>
            </a:endParaRPr>
          </a:p>
          <a:p>
            <a:pPr marL="0" marR="0" lvl="0" indent="0" algn="ctr" rtl="0">
              <a:lnSpc>
                <a:spcPct val="100000"/>
              </a:lnSpc>
              <a:spcBef>
                <a:spcPts val="0"/>
              </a:spcBef>
              <a:spcAft>
                <a:spcPts val="0"/>
              </a:spcAft>
              <a:buNone/>
            </a:pPr>
            <a:r>
              <a:rPr lang="es-CR" sz="1500">
                <a:solidFill>
                  <a:schemeClr val="lt1"/>
                </a:solidFill>
              </a:rPr>
              <a:t>Menos de 40 horas: 30,5%</a:t>
            </a:r>
            <a:endParaRPr sz="1500">
              <a:solidFill>
                <a:schemeClr val="lt1"/>
              </a:solidFill>
            </a:endParaRPr>
          </a:p>
          <a:p>
            <a:pPr marL="0" marR="0" lvl="0" indent="0" algn="ctr" rtl="0">
              <a:lnSpc>
                <a:spcPct val="100000"/>
              </a:lnSpc>
              <a:spcBef>
                <a:spcPts val="0"/>
              </a:spcBef>
              <a:spcAft>
                <a:spcPts val="0"/>
              </a:spcAft>
              <a:buNone/>
            </a:pPr>
            <a:r>
              <a:rPr lang="es-CR" sz="1500" b="1">
                <a:solidFill>
                  <a:schemeClr val="lt1"/>
                </a:solidFill>
              </a:rPr>
              <a:t>De 40 a 48 horas: 61,2%</a:t>
            </a:r>
            <a:endParaRPr sz="1500" b="1">
              <a:solidFill>
                <a:schemeClr val="lt1"/>
              </a:solidFill>
            </a:endParaRPr>
          </a:p>
          <a:p>
            <a:pPr marL="0" marR="0" lvl="0" indent="0" algn="ctr" rtl="0">
              <a:lnSpc>
                <a:spcPct val="100000"/>
              </a:lnSpc>
              <a:spcBef>
                <a:spcPts val="0"/>
              </a:spcBef>
              <a:spcAft>
                <a:spcPts val="0"/>
              </a:spcAft>
              <a:buNone/>
            </a:pPr>
            <a:r>
              <a:rPr lang="es-CR" sz="1500">
                <a:solidFill>
                  <a:schemeClr val="lt1"/>
                </a:solidFill>
              </a:rPr>
              <a:t>Más de 48 horas: 8,2%</a:t>
            </a:r>
            <a:endParaRPr sz="1500">
              <a:solidFill>
                <a:schemeClr val="lt1"/>
              </a:solidFill>
            </a:endParaRPr>
          </a:p>
          <a:p>
            <a:pPr marL="0" marR="0" lvl="0" indent="0" algn="l" rtl="0">
              <a:lnSpc>
                <a:spcPct val="100000"/>
              </a:lnSpc>
              <a:spcBef>
                <a:spcPts val="0"/>
              </a:spcBef>
              <a:spcAft>
                <a:spcPts val="0"/>
              </a:spcAft>
              <a:buNone/>
            </a:pPr>
            <a:endParaRPr sz="1800" b="1">
              <a:solidFill>
                <a:schemeClr val="lt1"/>
              </a:solidFill>
            </a:endParaRPr>
          </a:p>
          <a:p>
            <a:pPr marL="0" marR="0" lvl="0" indent="0" algn="l" rtl="0">
              <a:lnSpc>
                <a:spcPct val="100000"/>
              </a:lnSpc>
              <a:spcBef>
                <a:spcPts val="0"/>
              </a:spcBef>
              <a:spcAft>
                <a:spcPts val="0"/>
              </a:spcAft>
              <a:buNone/>
            </a:pPr>
            <a:endParaRPr sz="1800" b="1">
              <a:solidFill>
                <a:schemeClr val="lt1"/>
              </a:solidFill>
            </a:endParaRPr>
          </a:p>
        </p:txBody>
      </p:sp>
      <p:sp>
        <p:nvSpPr>
          <p:cNvPr id="168" name="Google Shape;168;p18"/>
          <p:cNvSpPr/>
          <p:nvPr/>
        </p:nvSpPr>
        <p:spPr>
          <a:xfrm>
            <a:off x="9222675" y="4084025"/>
            <a:ext cx="2931900" cy="2253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800" b="1">
                <a:solidFill>
                  <a:schemeClr val="lt1"/>
                </a:solidFill>
              </a:rPr>
              <a:t>Ingresos </a:t>
            </a:r>
            <a:endParaRPr sz="1800" b="1">
              <a:solidFill>
                <a:schemeClr val="lt1"/>
              </a:solidFill>
            </a:endParaRPr>
          </a:p>
          <a:p>
            <a:pPr marL="0" marR="0" lvl="0" indent="0" algn="ctr" rtl="0">
              <a:lnSpc>
                <a:spcPct val="100000"/>
              </a:lnSpc>
              <a:spcBef>
                <a:spcPts val="0"/>
              </a:spcBef>
              <a:spcAft>
                <a:spcPts val="0"/>
              </a:spcAft>
              <a:buNone/>
            </a:pPr>
            <a:r>
              <a:rPr lang="es-CR" sz="1500">
                <a:solidFill>
                  <a:schemeClr val="lt1"/>
                </a:solidFill>
              </a:rPr>
              <a:t>Menos de un salario mínimo</a:t>
            </a:r>
            <a:r>
              <a:rPr lang="es-CR" sz="1800">
                <a:solidFill>
                  <a:schemeClr val="lt1"/>
                </a:solidFill>
              </a:rPr>
              <a:t>: </a:t>
            </a:r>
            <a:r>
              <a:rPr lang="es-CR">
                <a:solidFill>
                  <a:schemeClr val="lt1"/>
                </a:solidFill>
              </a:rPr>
              <a:t>20,8</a:t>
            </a:r>
            <a:r>
              <a:rPr lang="es-CR" i="0" u="none" strike="noStrike" cap="none">
                <a:solidFill>
                  <a:schemeClr val="lt1"/>
                </a:solidFill>
              </a:rPr>
              <a:t>%</a:t>
            </a:r>
            <a:endParaRPr i="0" u="none" strike="noStrike" cap="none">
              <a:solidFill>
                <a:schemeClr val="lt1"/>
              </a:solidFill>
            </a:endParaRPr>
          </a:p>
          <a:p>
            <a:pPr marL="0" marR="0" lvl="0" indent="0" algn="ctr" rtl="0">
              <a:lnSpc>
                <a:spcPct val="100000"/>
              </a:lnSpc>
              <a:spcBef>
                <a:spcPts val="0"/>
              </a:spcBef>
              <a:spcAft>
                <a:spcPts val="0"/>
              </a:spcAft>
              <a:buNone/>
            </a:pPr>
            <a:r>
              <a:rPr lang="es-CR" sz="1500" b="1">
                <a:solidFill>
                  <a:schemeClr val="lt1"/>
                </a:solidFill>
              </a:rPr>
              <a:t>De uno a menos de dos salarios mínimos: 42,5%</a:t>
            </a:r>
            <a:endParaRPr sz="1500" b="1">
              <a:solidFill>
                <a:schemeClr val="lt1"/>
              </a:solidFill>
            </a:endParaRPr>
          </a:p>
          <a:p>
            <a:pPr marL="0" marR="0" lvl="0" indent="0" algn="ctr" rtl="0">
              <a:lnSpc>
                <a:spcPct val="100000"/>
              </a:lnSpc>
              <a:spcBef>
                <a:spcPts val="0"/>
              </a:spcBef>
              <a:spcAft>
                <a:spcPts val="0"/>
              </a:spcAft>
              <a:buNone/>
            </a:pPr>
            <a:r>
              <a:rPr lang="es-CR" sz="1500">
                <a:solidFill>
                  <a:schemeClr val="lt1"/>
                </a:solidFill>
              </a:rPr>
              <a:t>De dos a menos de cinco salarios mínimos: 24,3%</a:t>
            </a:r>
            <a:endParaRPr sz="1200" b="0" i="0" u="none" strike="noStrike" cap="none">
              <a:solidFill>
                <a:schemeClr val="lt1"/>
              </a:solidFill>
              <a:latin typeface="Arial"/>
              <a:ea typeface="Arial"/>
              <a:cs typeface="Arial"/>
              <a:sym typeface="Arial"/>
            </a:endParaRPr>
          </a:p>
        </p:txBody>
      </p:sp>
      <p:pic>
        <p:nvPicPr>
          <p:cNvPr id="169" name="Google Shape;169;p18" descr="Mujer"/>
          <p:cNvPicPr preferRelativeResize="0"/>
          <p:nvPr/>
        </p:nvPicPr>
        <p:blipFill rotWithShape="1">
          <a:blip r:embed="rId3">
            <a:alphaModFix/>
          </a:blip>
          <a:srcRect/>
          <a:stretch/>
        </p:blipFill>
        <p:spPr>
          <a:xfrm>
            <a:off x="64993" y="3264687"/>
            <a:ext cx="914400" cy="914400"/>
          </a:xfrm>
          <a:prstGeom prst="rect">
            <a:avLst/>
          </a:prstGeom>
          <a:noFill/>
          <a:ln>
            <a:noFill/>
          </a:ln>
        </p:spPr>
      </p:pic>
      <p:sp>
        <p:nvSpPr>
          <p:cNvPr id="170" name="Google Shape;170;p18"/>
          <p:cNvSpPr/>
          <p:nvPr/>
        </p:nvSpPr>
        <p:spPr>
          <a:xfrm>
            <a:off x="9194325" y="1448725"/>
            <a:ext cx="2960100" cy="24132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r>
              <a:rPr lang="es-CR" sz="1800" b="1">
                <a:solidFill>
                  <a:schemeClr val="lt1"/>
                </a:solidFill>
              </a:rPr>
              <a:t>Ocupación</a:t>
            </a:r>
            <a:endParaRPr sz="1300">
              <a:solidFill>
                <a:schemeClr val="lt1"/>
              </a:solidFill>
            </a:endParaRPr>
          </a:p>
          <a:p>
            <a:pPr marL="0" marR="0" lvl="0" indent="0" algn="ctr" rtl="0">
              <a:lnSpc>
                <a:spcPct val="100000"/>
              </a:lnSpc>
              <a:spcBef>
                <a:spcPts val="0"/>
              </a:spcBef>
              <a:spcAft>
                <a:spcPts val="0"/>
              </a:spcAft>
              <a:buNone/>
            </a:pPr>
            <a:r>
              <a:rPr lang="es-CR" sz="1300" b="1">
                <a:solidFill>
                  <a:schemeClr val="lt1"/>
                </a:solidFill>
              </a:rPr>
              <a:t>Limpiadores y asistentes domésticos: 9,7%</a:t>
            </a:r>
            <a:endParaRPr sz="1300" b="1">
              <a:solidFill>
                <a:schemeClr val="lt1"/>
              </a:solidFill>
            </a:endParaRPr>
          </a:p>
          <a:p>
            <a:pPr marL="0" marR="0" lvl="0" indent="0" algn="ctr" rtl="0">
              <a:lnSpc>
                <a:spcPct val="100000"/>
              </a:lnSpc>
              <a:spcBef>
                <a:spcPts val="0"/>
              </a:spcBef>
              <a:spcAft>
                <a:spcPts val="0"/>
              </a:spcAft>
              <a:buNone/>
            </a:pPr>
            <a:r>
              <a:rPr lang="es-CR" sz="1300">
                <a:solidFill>
                  <a:schemeClr val="lt1"/>
                </a:solidFill>
              </a:rPr>
              <a:t>Asistentes de venta de tiendas y almacenes: 5,2%</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Cocineros: 4,4% </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Limpiadores y asistentes de oficinas, hoteles y otros: 4,3%</a:t>
            </a:r>
            <a:endParaRPr sz="1300">
              <a:solidFill>
                <a:schemeClr val="lt1"/>
              </a:solidFill>
            </a:endParaRPr>
          </a:p>
          <a:p>
            <a:pPr marL="0" marR="0" lvl="0" indent="0" algn="ctr" rtl="0">
              <a:lnSpc>
                <a:spcPct val="100000"/>
              </a:lnSpc>
              <a:spcBef>
                <a:spcPts val="0"/>
              </a:spcBef>
              <a:spcAft>
                <a:spcPts val="0"/>
              </a:spcAft>
              <a:buNone/>
            </a:pPr>
            <a:r>
              <a:rPr lang="es-CR" sz="1300">
                <a:solidFill>
                  <a:schemeClr val="lt1"/>
                </a:solidFill>
              </a:rPr>
              <a:t>Maestros de  enseñanza primaria: 3.2%</a:t>
            </a:r>
            <a:endParaRPr sz="1300">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200" b="1"/>
          </a:p>
          <a:p>
            <a:pPr marL="0" marR="0" lvl="0" indent="0" algn="ctr" rtl="0">
              <a:lnSpc>
                <a:spcPct val="100000"/>
              </a:lnSpc>
              <a:spcBef>
                <a:spcPts val="0"/>
              </a:spcBef>
              <a:spcAft>
                <a:spcPts val="0"/>
              </a:spcAft>
              <a:buNone/>
            </a:pPr>
            <a:endParaRPr sz="1200" b="1">
              <a:latin typeface="Manjari"/>
              <a:ea typeface="Manjari"/>
              <a:cs typeface="Manjari"/>
              <a:sym typeface="Manjari"/>
            </a:endParaRPr>
          </a:p>
        </p:txBody>
      </p:sp>
      <p:sp>
        <p:nvSpPr>
          <p:cNvPr id="171" name="Google Shape;171;p18"/>
          <p:cNvSpPr/>
          <p:nvPr/>
        </p:nvSpPr>
        <p:spPr>
          <a:xfrm>
            <a:off x="2195000" y="4087425"/>
            <a:ext cx="2140200" cy="2253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800" b="1">
              <a:solidFill>
                <a:schemeClr val="lt1"/>
              </a:solidFill>
            </a:endParaRPr>
          </a:p>
          <a:p>
            <a:pPr marL="0" lvl="0" indent="0" algn="ctr" rtl="0">
              <a:spcBef>
                <a:spcPts val="0"/>
              </a:spcBef>
              <a:spcAft>
                <a:spcPts val="0"/>
              </a:spcAft>
              <a:buNone/>
            </a:pPr>
            <a:endParaRPr sz="1800" b="1">
              <a:solidFill>
                <a:schemeClr val="lt1"/>
              </a:solidFill>
            </a:endParaRPr>
          </a:p>
          <a:p>
            <a:pPr marL="0" lvl="0" indent="0" algn="ctr" rtl="0">
              <a:spcBef>
                <a:spcPts val="0"/>
              </a:spcBef>
              <a:spcAft>
                <a:spcPts val="0"/>
              </a:spcAft>
              <a:buClr>
                <a:schemeClr val="dk1"/>
              </a:buClr>
              <a:buFont typeface="Arial"/>
              <a:buNone/>
            </a:pPr>
            <a:r>
              <a:rPr lang="es-CR" sz="1800" b="1">
                <a:solidFill>
                  <a:schemeClr val="lt1"/>
                </a:solidFill>
              </a:rPr>
              <a:t>Formalidad del empleo</a:t>
            </a:r>
            <a:endParaRPr sz="1800" b="1">
              <a:solidFill>
                <a:schemeClr val="lt1"/>
              </a:solidFill>
            </a:endParaRPr>
          </a:p>
          <a:p>
            <a:pPr marL="0" lvl="0" indent="0" algn="ctr" rtl="0">
              <a:spcBef>
                <a:spcPts val="0"/>
              </a:spcBef>
              <a:spcAft>
                <a:spcPts val="0"/>
              </a:spcAft>
              <a:buClr>
                <a:schemeClr val="dk1"/>
              </a:buClr>
              <a:buFont typeface="Arial"/>
              <a:buNone/>
            </a:pPr>
            <a:r>
              <a:rPr lang="es-CR" sz="1500" b="1">
                <a:solidFill>
                  <a:schemeClr val="lt1"/>
                </a:solidFill>
              </a:rPr>
              <a:t>Con empleo </a:t>
            </a:r>
            <a:endParaRPr sz="1500" b="1">
              <a:solidFill>
                <a:schemeClr val="lt1"/>
              </a:solidFill>
            </a:endParaRPr>
          </a:p>
          <a:p>
            <a:pPr marL="0" lvl="0" indent="0" algn="ctr" rtl="0">
              <a:spcBef>
                <a:spcPts val="0"/>
              </a:spcBef>
              <a:spcAft>
                <a:spcPts val="0"/>
              </a:spcAft>
              <a:buClr>
                <a:schemeClr val="dk1"/>
              </a:buClr>
              <a:buFont typeface="Arial"/>
              <a:buNone/>
            </a:pPr>
            <a:r>
              <a:rPr lang="es-CR" sz="1500" b="1">
                <a:solidFill>
                  <a:schemeClr val="lt1"/>
                </a:solidFill>
              </a:rPr>
              <a:t>formal: 62,9%</a:t>
            </a:r>
            <a:endParaRPr sz="1500">
              <a:solidFill>
                <a:schemeClr val="dk1"/>
              </a:solidFill>
            </a:endParaRPr>
          </a:p>
          <a:p>
            <a:pPr marL="0" lvl="0" indent="0" algn="ctr" rtl="0">
              <a:spcBef>
                <a:spcPts val="0"/>
              </a:spcBef>
              <a:spcAft>
                <a:spcPts val="0"/>
              </a:spcAft>
              <a:buClr>
                <a:schemeClr val="dk1"/>
              </a:buClr>
              <a:buFont typeface="Arial"/>
              <a:buNone/>
            </a:pPr>
            <a:r>
              <a:rPr lang="es-CR" sz="1500">
                <a:solidFill>
                  <a:schemeClr val="lt1"/>
                </a:solidFill>
              </a:rPr>
              <a:t>Con empleo </a:t>
            </a:r>
            <a:endParaRPr sz="1500">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informal: 37,1%.</a:t>
            </a:r>
            <a:endParaRPr sz="1500">
              <a:solidFill>
                <a:schemeClr val="dk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endParaRPr sz="1500"/>
          </a:p>
          <a:p>
            <a:pPr marL="0" marR="0" lvl="0" indent="0" algn="l" rtl="0">
              <a:lnSpc>
                <a:spcPct val="100000"/>
              </a:lnSpc>
              <a:spcBef>
                <a:spcPts val="0"/>
              </a:spcBef>
              <a:spcAft>
                <a:spcPts val="0"/>
              </a:spcAft>
              <a:buNone/>
            </a:pPr>
            <a:endParaRPr sz="1200" i="0" u="none" strike="noStrike" cap="none">
              <a:solidFill>
                <a:schemeClr val="lt1"/>
              </a:solidFill>
            </a:endParaRPr>
          </a:p>
        </p:txBody>
      </p:sp>
      <p:sp>
        <p:nvSpPr>
          <p:cNvPr id="172" name="Google Shape;172;p18"/>
          <p:cNvSpPr/>
          <p:nvPr/>
        </p:nvSpPr>
        <p:spPr>
          <a:xfrm>
            <a:off x="6902325" y="1448725"/>
            <a:ext cx="2240100" cy="24132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a:solidFill>
                <a:schemeClr val="lt1"/>
              </a:solidFill>
            </a:endParaRPr>
          </a:p>
          <a:p>
            <a:pPr marL="0" lvl="0" indent="0" algn="ctr" rtl="0">
              <a:spcBef>
                <a:spcPts val="0"/>
              </a:spcBef>
              <a:spcAft>
                <a:spcPts val="0"/>
              </a:spcAft>
              <a:buClr>
                <a:schemeClr val="dk1"/>
              </a:buClr>
              <a:buFont typeface="Arial"/>
              <a:buNone/>
            </a:pPr>
            <a:r>
              <a:rPr lang="es-CR" sz="1800" b="1">
                <a:solidFill>
                  <a:schemeClr val="lt1"/>
                </a:solidFill>
              </a:rPr>
              <a:t>Tamaño de empresa</a:t>
            </a:r>
            <a:endParaRPr sz="1800" b="1">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De 1 a 3: 37,9%</a:t>
            </a:r>
            <a:endParaRPr sz="1500">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De 4 a 9: 7,3%</a:t>
            </a:r>
            <a:endParaRPr sz="1500">
              <a:solidFill>
                <a:schemeClr val="lt1"/>
              </a:solidFill>
            </a:endParaRPr>
          </a:p>
          <a:p>
            <a:pPr marL="0" lvl="0" indent="0" algn="ctr" rtl="0">
              <a:spcBef>
                <a:spcPts val="0"/>
              </a:spcBef>
              <a:spcAft>
                <a:spcPts val="0"/>
              </a:spcAft>
              <a:buClr>
                <a:schemeClr val="dk1"/>
              </a:buClr>
              <a:buFont typeface="Arial"/>
              <a:buNone/>
            </a:pPr>
            <a:r>
              <a:rPr lang="es-CR" sz="1500">
                <a:solidFill>
                  <a:schemeClr val="lt1"/>
                </a:solidFill>
              </a:rPr>
              <a:t>De 10 a 29: 13,6%</a:t>
            </a:r>
            <a:endParaRPr sz="1500">
              <a:solidFill>
                <a:schemeClr val="lt1"/>
              </a:solidFill>
            </a:endParaRPr>
          </a:p>
          <a:p>
            <a:pPr marL="0" lvl="0" indent="0" algn="ctr" rtl="0">
              <a:spcBef>
                <a:spcPts val="0"/>
              </a:spcBef>
              <a:spcAft>
                <a:spcPts val="0"/>
              </a:spcAft>
              <a:buNone/>
            </a:pPr>
            <a:r>
              <a:rPr lang="es-CR" sz="1500" b="1">
                <a:solidFill>
                  <a:schemeClr val="lt1"/>
                </a:solidFill>
              </a:rPr>
              <a:t>30 personas o más: 41,0%</a:t>
            </a:r>
            <a:endParaRPr sz="1800" b="1">
              <a:solidFill>
                <a:schemeClr val="lt1"/>
              </a:solidFill>
            </a:endParaRPr>
          </a:p>
          <a:p>
            <a:pPr marL="0" marR="0" lvl="0" indent="0" algn="ctr" rtl="0">
              <a:lnSpc>
                <a:spcPct val="100000"/>
              </a:lnSpc>
              <a:spcBef>
                <a:spcPts val="0"/>
              </a:spcBef>
              <a:spcAft>
                <a:spcPts val="0"/>
              </a:spcAft>
              <a:buNone/>
            </a:pPr>
            <a:endParaRPr sz="1200" b="1">
              <a:latin typeface="Manjari"/>
              <a:ea typeface="Manjari"/>
              <a:cs typeface="Manjari"/>
              <a:sym typeface="Manjari"/>
            </a:endParaRPr>
          </a:p>
        </p:txBody>
      </p:sp>
      <p:sp>
        <p:nvSpPr>
          <p:cNvPr id="173" name="Google Shape;173;p18"/>
          <p:cNvSpPr/>
          <p:nvPr/>
        </p:nvSpPr>
        <p:spPr>
          <a:xfrm>
            <a:off x="6919400" y="4087425"/>
            <a:ext cx="2240100" cy="2253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a:solidFill>
                <a:schemeClr val="lt1"/>
              </a:solidFill>
            </a:endParaRPr>
          </a:p>
          <a:p>
            <a:pPr marL="0" marR="0" lvl="0" indent="0" algn="ctr" rtl="0">
              <a:lnSpc>
                <a:spcPct val="100000"/>
              </a:lnSpc>
              <a:spcBef>
                <a:spcPts val="0"/>
              </a:spcBef>
              <a:spcAft>
                <a:spcPts val="0"/>
              </a:spcAft>
              <a:buNone/>
            </a:pPr>
            <a:r>
              <a:rPr lang="es-CR" sz="1800" b="1">
                <a:solidFill>
                  <a:schemeClr val="lt1"/>
                </a:solidFill>
              </a:rPr>
              <a:t>En condición de subempleo</a:t>
            </a:r>
            <a:endParaRPr sz="1800" b="1">
              <a:solidFill>
                <a:schemeClr val="lt1"/>
              </a:solidFill>
            </a:endParaRPr>
          </a:p>
          <a:p>
            <a:pPr marL="0" marR="0" lvl="0" indent="0" algn="ctr" rtl="0">
              <a:lnSpc>
                <a:spcPct val="100000"/>
              </a:lnSpc>
              <a:spcBef>
                <a:spcPts val="0"/>
              </a:spcBef>
              <a:spcAft>
                <a:spcPts val="0"/>
              </a:spcAft>
              <a:buNone/>
            </a:pPr>
            <a:r>
              <a:rPr lang="es-CR" sz="1800">
                <a:solidFill>
                  <a:schemeClr val="lt1"/>
                </a:solidFill>
              </a:rPr>
              <a:t>Si: 3,9%</a:t>
            </a:r>
            <a:endParaRPr sz="1800">
              <a:solidFill>
                <a:schemeClr val="lt1"/>
              </a:solidFill>
            </a:endParaRPr>
          </a:p>
          <a:p>
            <a:pPr marL="0" marR="0" lvl="0" indent="0" algn="ctr" rtl="0">
              <a:lnSpc>
                <a:spcPct val="100000"/>
              </a:lnSpc>
              <a:spcBef>
                <a:spcPts val="0"/>
              </a:spcBef>
              <a:spcAft>
                <a:spcPts val="0"/>
              </a:spcAft>
              <a:buNone/>
            </a:pPr>
            <a:r>
              <a:rPr lang="es-CR" sz="1800" b="1">
                <a:solidFill>
                  <a:schemeClr val="lt1"/>
                </a:solidFill>
              </a:rPr>
              <a:t>No: 96,1%</a:t>
            </a:r>
            <a:endParaRPr sz="1800" b="1">
              <a:solidFill>
                <a:schemeClr val="lt1"/>
              </a:solidFill>
            </a:endParaRPr>
          </a:p>
          <a:p>
            <a:pPr marL="0" marR="0" lvl="0" indent="0" algn="l" rtl="0">
              <a:lnSpc>
                <a:spcPct val="100000"/>
              </a:lnSpc>
              <a:spcBef>
                <a:spcPts val="0"/>
              </a:spcBef>
              <a:spcAft>
                <a:spcPts val="0"/>
              </a:spcAft>
              <a:buNone/>
            </a:pPr>
            <a:endParaRPr sz="1600" b="1">
              <a:solidFill>
                <a:schemeClr val="lt1"/>
              </a:solidFill>
            </a:endParaRPr>
          </a:p>
          <a:p>
            <a:pPr marL="0" marR="0" lvl="0" indent="0" algn="l" rtl="0">
              <a:lnSpc>
                <a:spcPct val="100000"/>
              </a:lnSpc>
              <a:spcBef>
                <a:spcPts val="0"/>
              </a:spcBef>
              <a:spcAft>
                <a:spcPts val="0"/>
              </a:spcAft>
              <a:buNone/>
            </a:pPr>
            <a:endParaRPr sz="1200" i="0" u="none" strike="noStrike" cap="none">
              <a:solidFill>
                <a:schemeClr val="lt1"/>
              </a:solidFill>
            </a:endParaRPr>
          </a:p>
        </p:txBody>
      </p:sp>
      <p:sp>
        <p:nvSpPr>
          <p:cNvPr id="174" name="Google Shape;174;p18"/>
          <p:cNvSpPr txBox="1"/>
          <p:nvPr/>
        </p:nvSpPr>
        <p:spPr>
          <a:xfrm>
            <a:off x="118025" y="6532025"/>
            <a:ext cx="9042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INEC, I</a:t>
            </a:r>
            <a:r>
              <a:rPr lang="es-CR" sz="1200"/>
              <a:t>V </a:t>
            </a:r>
            <a:r>
              <a:rPr lang="es-CR" sz="1200" i="0" u="none" strike="noStrike" cap="none"/>
              <a:t>trimestre 202</a:t>
            </a:r>
            <a:r>
              <a:rPr lang="es-CR" sz="1200"/>
              <a:t>4.</a:t>
            </a:r>
            <a:endParaRPr sz="1200" i="0" u="none" strike="noStrike" cap="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p:nvPr/>
        </p:nvSpPr>
        <p:spPr>
          <a:xfrm>
            <a:off x="303076" y="6568225"/>
            <a:ext cx="11024400" cy="276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050"/>
              <a:buFont typeface="Calibri"/>
              <a:buNone/>
            </a:pPr>
            <a:r>
              <a:rPr lang="es-CR" sz="1200"/>
              <a:t>Fuente: MTSS, DNE, Observatorio del  Mercado Laboral, con base en la Encuesta Continua de Empleo del INEC, IV trimestre 2024</a:t>
            </a:r>
            <a:endParaRPr sz="1200" i="0" u="none" strike="noStrike" cap="none"/>
          </a:p>
        </p:txBody>
      </p:sp>
      <p:sp>
        <p:nvSpPr>
          <p:cNvPr id="180" name="Google Shape;180;p19"/>
          <p:cNvSpPr txBox="1"/>
          <p:nvPr/>
        </p:nvSpPr>
        <p:spPr>
          <a:xfrm>
            <a:off x="0" y="162500"/>
            <a:ext cx="12192000" cy="9789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chemeClr val="accent1"/>
              </a:buClr>
              <a:buSzPts val="3600"/>
              <a:buFont typeface="Century Gothic"/>
              <a:buNone/>
            </a:pPr>
            <a:r>
              <a:rPr lang="es-CR" sz="3200" b="1">
                <a:solidFill>
                  <a:srgbClr val="182951"/>
                </a:solidFill>
              </a:rPr>
              <a:t>¿Cuál es el perfil de las mujeres que están buscando empleo?</a:t>
            </a:r>
            <a:endParaRPr sz="2800" b="1">
              <a:solidFill>
                <a:srgbClr val="182951"/>
              </a:solidFill>
            </a:endParaRPr>
          </a:p>
        </p:txBody>
      </p:sp>
      <p:sp>
        <p:nvSpPr>
          <p:cNvPr id="181" name="Google Shape;181;p19"/>
          <p:cNvSpPr txBox="1"/>
          <p:nvPr/>
        </p:nvSpPr>
        <p:spPr>
          <a:xfrm>
            <a:off x="658350" y="1308401"/>
            <a:ext cx="10875300" cy="5056500"/>
          </a:xfrm>
          <a:prstGeom prst="rect">
            <a:avLst/>
          </a:prstGeom>
          <a:noFill/>
          <a:ln>
            <a:noFill/>
          </a:ln>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Char char="●"/>
            </a:pPr>
            <a:r>
              <a:rPr lang="es-CR" sz="2000">
                <a:solidFill>
                  <a:schemeClr val="dk1"/>
                </a:solidFill>
              </a:rPr>
              <a:t>La tasa de desempleo femenina es de 7,4%: si bien ha disminuido en los últimos años y es ligeramente superior a la tasa de desempleo para los hombres, esta cifra representa cerca de 70 mil mujeres que no logran encontrar un trabajo.</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Las mujeres jóvenes (de 15 a 24 años) enfrentan mayores dificultades para encontrar un empleo. La tasa de desempleo de ellas es de casi un 20%.</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Aunque tener un nivel educativo alto puede mejorar las posibilidades de conseguir un trabajo, en algunos casos las personas con estudios universitarios también enfrentan desempleo. Una de cada cuatro mujeres desempleadas tiene un nivel educativo alto: universitario (con o sin título).</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Poco más de la mitad de las mujeres que están buscando empleo y no lo consiguen, son madres con al menos un hijo o hija miembro del hogar.</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La experiencia laboral previa de la mayoría de las mujeres desempleadas es en actividades relacionadas con trabajo doméstico (hogares como empleadores) y alojamiento y servicios de comida.</a:t>
            </a:r>
            <a:endParaRPr sz="2000">
              <a:solidFill>
                <a:schemeClr val="dk1"/>
              </a:solidFill>
            </a:endParaRPr>
          </a:p>
          <a:p>
            <a:pPr marL="0" lvl="0" indent="0" algn="just" rtl="0">
              <a:spcBef>
                <a:spcPts val="1000"/>
              </a:spcBef>
              <a:spcAft>
                <a:spcPts val="0"/>
              </a:spcAft>
              <a:buNone/>
            </a:pPr>
            <a:endParaRPr sz="2000">
              <a:solidFill>
                <a:schemeClr val="dk1"/>
              </a:solidFill>
              <a:latin typeface="Calibri"/>
              <a:ea typeface="Calibri"/>
              <a:cs typeface="Calibri"/>
              <a:sym typeface="Calibri"/>
            </a:endParaRPr>
          </a:p>
          <a:p>
            <a:pPr marL="457200" lvl="0" indent="0" algn="just" rtl="0">
              <a:spcBef>
                <a:spcPts val="0"/>
              </a:spcBef>
              <a:spcAft>
                <a:spcPts val="0"/>
              </a:spcAft>
              <a:buNone/>
            </a:pPr>
            <a:endParaRPr sz="2000">
              <a:solidFill>
                <a:schemeClr val="dk1"/>
              </a:solidFill>
              <a:latin typeface="Calibri"/>
              <a:ea typeface="Calibri"/>
              <a:cs typeface="Calibri"/>
              <a:sym typeface="Calibri"/>
            </a:endParaRPr>
          </a:p>
          <a:p>
            <a:pPr marL="0" lvl="0" indent="0" algn="just" rtl="0">
              <a:spcBef>
                <a:spcPts val="0"/>
              </a:spcBef>
              <a:spcAft>
                <a:spcPts val="0"/>
              </a:spcAft>
              <a:buNone/>
            </a:pPr>
            <a:endParaRPr sz="2000">
              <a:solidFill>
                <a:schemeClr val="dk1"/>
              </a:solidFill>
              <a:latin typeface="Calibri"/>
              <a:ea typeface="Calibri"/>
              <a:cs typeface="Calibri"/>
              <a:sym typeface="Calibri"/>
            </a:endParaRPr>
          </a:p>
          <a:p>
            <a:pPr marL="0" lvl="0" indent="0" algn="just"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p:nvPr/>
        </p:nvSpPr>
        <p:spPr>
          <a:xfrm>
            <a:off x="958725" y="3581750"/>
            <a:ext cx="1928400" cy="18318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a:solidFill>
                <a:schemeClr val="dk1"/>
              </a:solidFill>
            </a:endParaRPr>
          </a:p>
          <a:p>
            <a:pPr marL="0" marR="0" lvl="0" indent="0" algn="ctr" rtl="0">
              <a:lnSpc>
                <a:spcPct val="100000"/>
              </a:lnSpc>
              <a:spcBef>
                <a:spcPts val="0"/>
              </a:spcBef>
              <a:spcAft>
                <a:spcPts val="0"/>
              </a:spcAft>
              <a:buNone/>
            </a:pPr>
            <a:endParaRPr sz="1200">
              <a:solidFill>
                <a:schemeClr val="dk1"/>
              </a:solidFill>
            </a:endParaRPr>
          </a:p>
          <a:p>
            <a:pPr marL="0" marR="0" lvl="0" indent="0" algn="ctr" rtl="0">
              <a:lnSpc>
                <a:spcPct val="100000"/>
              </a:lnSpc>
              <a:spcBef>
                <a:spcPts val="0"/>
              </a:spcBef>
              <a:spcAft>
                <a:spcPts val="0"/>
              </a:spcAft>
              <a:buNone/>
            </a:pPr>
            <a:endParaRPr sz="1200">
              <a:solidFill>
                <a:schemeClr val="dk1"/>
              </a:solidFill>
            </a:endParaRPr>
          </a:p>
          <a:p>
            <a:pPr marL="0" marR="0" lvl="0" indent="0" algn="ctr" rtl="0">
              <a:lnSpc>
                <a:spcPct val="100000"/>
              </a:lnSpc>
              <a:spcBef>
                <a:spcPts val="0"/>
              </a:spcBef>
              <a:spcAft>
                <a:spcPts val="0"/>
              </a:spcAft>
              <a:buNone/>
            </a:pPr>
            <a:r>
              <a:rPr lang="es-CR" sz="1600" i="0" u="none" strike="noStrike" cap="none">
                <a:solidFill>
                  <a:schemeClr val="dk1"/>
                </a:solidFill>
              </a:rPr>
              <a:t>Madres con al menos un hijo(a)</a:t>
            </a:r>
            <a:r>
              <a:rPr lang="es-CR" sz="1600">
                <a:solidFill>
                  <a:schemeClr val="dk1"/>
                </a:solidFill>
              </a:rPr>
              <a:t> miembro de hogar</a:t>
            </a:r>
            <a:endParaRPr sz="1600"/>
          </a:p>
          <a:p>
            <a:pPr marL="0" marR="0" lvl="0" indent="0" algn="ctr" rtl="0">
              <a:lnSpc>
                <a:spcPct val="100000"/>
              </a:lnSpc>
              <a:spcBef>
                <a:spcPts val="0"/>
              </a:spcBef>
              <a:spcAft>
                <a:spcPts val="0"/>
              </a:spcAft>
              <a:buNone/>
            </a:pPr>
            <a:r>
              <a:rPr lang="es-CR" sz="1600">
                <a:solidFill>
                  <a:schemeClr val="dk1"/>
                </a:solidFill>
              </a:rPr>
              <a:t>54,3</a:t>
            </a:r>
            <a:r>
              <a:rPr lang="es-CR" sz="1600" i="0" u="none" strike="noStrike" cap="none">
                <a:solidFill>
                  <a:schemeClr val="dk1"/>
                </a:solidFill>
              </a:rPr>
              <a:t>% </a:t>
            </a:r>
            <a:endParaRPr sz="1600" i="0" u="none" strike="noStrike" cap="none">
              <a:solidFill>
                <a:schemeClr val="dk1"/>
              </a:solidFill>
            </a:endParaRPr>
          </a:p>
          <a:p>
            <a:pPr marL="0" marR="0" lvl="0" indent="0" algn="ctr" rtl="0">
              <a:lnSpc>
                <a:spcPct val="100000"/>
              </a:lnSpc>
              <a:spcBef>
                <a:spcPts val="0"/>
              </a:spcBef>
              <a:spcAft>
                <a:spcPts val="0"/>
              </a:spcAft>
              <a:buNone/>
            </a:pPr>
            <a:r>
              <a:rPr lang="es-CR" sz="1600" i="0" u="none" strike="noStrike" cap="none">
                <a:solidFill>
                  <a:schemeClr val="dk1"/>
                </a:solidFill>
              </a:rPr>
              <a:t>(casi 38 mil mujeres)</a:t>
            </a:r>
            <a:endParaRPr sz="1600">
              <a:solidFill>
                <a:schemeClr val="dk1"/>
              </a:solidFill>
            </a:endParaRPr>
          </a:p>
          <a:p>
            <a:pPr marL="0" marR="0" lvl="0" indent="0" algn="ctr" rtl="0">
              <a:lnSpc>
                <a:spcPct val="100000"/>
              </a:lnSpc>
              <a:spcBef>
                <a:spcPts val="0"/>
              </a:spcBef>
              <a:spcAft>
                <a:spcPts val="0"/>
              </a:spcAft>
              <a:buNone/>
            </a:pPr>
            <a:endParaRPr sz="1200">
              <a:solidFill>
                <a:schemeClr val="dk1"/>
              </a:solidFill>
            </a:endParaRPr>
          </a:p>
          <a:p>
            <a:pPr marL="0" marR="0" lvl="0" indent="0" algn="ctr"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s-CR" sz="1200" b="0" i="0" u="none" strike="noStrike" cap="none">
                <a:solidFill>
                  <a:schemeClr val="dk1"/>
                </a:solidFill>
                <a:latin typeface="Arial"/>
                <a:ea typeface="Arial"/>
                <a:cs typeface="Arial"/>
                <a:sym typeface="Arial"/>
              </a:rPr>
              <a:t> </a:t>
            </a:r>
            <a:endParaRPr/>
          </a:p>
        </p:txBody>
      </p:sp>
      <p:sp>
        <p:nvSpPr>
          <p:cNvPr id="187" name="Google Shape;187;p20"/>
          <p:cNvSpPr txBox="1"/>
          <p:nvPr/>
        </p:nvSpPr>
        <p:spPr>
          <a:xfrm>
            <a:off x="1356500" y="1502125"/>
            <a:ext cx="14937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5A11"/>
              </a:buClr>
              <a:buSzPts val="4400"/>
              <a:buFont typeface="Century Gothic"/>
              <a:buNone/>
            </a:pPr>
            <a:r>
              <a:rPr lang="es-CR" sz="2000" b="1">
                <a:solidFill>
                  <a:srgbClr val="002060"/>
                </a:solidFill>
              </a:rPr>
              <a:t>69.902</a:t>
            </a:r>
            <a:endParaRPr sz="2000" b="1"/>
          </a:p>
          <a:p>
            <a:pPr marL="0" marR="0" lvl="0" indent="0" algn="ctr" rtl="0">
              <a:lnSpc>
                <a:spcPct val="100000"/>
              </a:lnSpc>
              <a:spcBef>
                <a:spcPts val="0"/>
              </a:spcBef>
              <a:spcAft>
                <a:spcPts val="0"/>
              </a:spcAft>
              <a:buClr>
                <a:srgbClr val="C55A11"/>
              </a:buClr>
              <a:buSzPts val="4400"/>
              <a:buFont typeface="Century Gothic"/>
              <a:buNone/>
            </a:pPr>
            <a:r>
              <a:rPr lang="es-CR" sz="1600" b="1">
                <a:solidFill>
                  <a:srgbClr val="002060"/>
                </a:solidFill>
              </a:rPr>
              <a:t>42,4</a:t>
            </a:r>
            <a:r>
              <a:rPr lang="es-CR" sz="1600" b="1" i="0" u="none" strike="noStrike" cap="none">
                <a:solidFill>
                  <a:srgbClr val="002060"/>
                </a:solidFill>
              </a:rPr>
              <a:t>% </a:t>
            </a:r>
            <a:endParaRPr sz="1600" b="1" i="0" u="none" strike="noStrike" cap="none">
              <a:solidFill>
                <a:srgbClr val="002060"/>
              </a:solidFill>
            </a:endParaRPr>
          </a:p>
          <a:p>
            <a:pPr marL="0" marR="0" lvl="0" indent="0" algn="ctr" rtl="0">
              <a:lnSpc>
                <a:spcPct val="100000"/>
              </a:lnSpc>
              <a:spcBef>
                <a:spcPts val="0"/>
              </a:spcBef>
              <a:spcAft>
                <a:spcPts val="0"/>
              </a:spcAft>
              <a:buClr>
                <a:srgbClr val="C55A11"/>
              </a:buClr>
              <a:buSzPts val="4400"/>
              <a:buFont typeface="Century Gothic"/>
              <a:buNone/>
            </a:pPr>
            <a:r>
              <a:rPr lang="es-CR" sz="1600" b="1" i="0" u="none" strike="noStrike" cap="none">
                <a:solidFill>
                  <a:srgbClr val="002060"/>
                </a:solidFill>
              </a:rPr>
              <a:t>de la población desemp</a:t>
            </a:r>
            <a:r>
              <a:rPr lang="es-CR" sz="1600" b="1">
                <a:solidFill>
                  <a:srgbClr val="002060"/>
                </a:solidFill>
              </a:rPr>
              <a:t>leada total</a:t>
            </a:r>
            <a:endParaRPr sz="1600" b="1" i="0" u="none" strike="noStrike" cap="none">
              <a:solidFill>
                <a:srgbClr val="002060"/>
              </a:solidFill>
            </a:endParaRPr>
          </a:p>
        </p:txBody>
      </p:sp>
      <p:sp>
        <p:nvSpPr>
          <p:cNvPr id="188" name="Google Shape;188;p20"/>
          <p:cNvSpPr/>
          <p:nvPr/>
        </p:nvSpPr>
        <p:spPr>
          <a:xfrm>
            <a:off x="9818624" y="1916854"/>
            <a:ext cx="2156700" cy="2058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a:solidFill>
                  <a:schemeClr val="lt1"/>
                </a:solidFill>
              </a:rPr>
              <a:t>Dominio de segundo idioma</a:t>
            </a:r>
            <a:endParaRPr sz="1900" b="1">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N</a:t>
            </a:r>
            <a:r>
              <a:rPr lang="es-CR" sz="1600" b="1">
                <a:solidFill>
                  <a:schemeClr val="lt1"/>
                </a:solidFill>
              </a:rPr>
              <a:t>o</a:t>
            </a:r>
            <a:r>
              <a:rPr lang="es-CR" sz="1600" b="1" i="0" u="none" strike="noStrike" cap="none">
                <a:solidFill>
                  <a:schemeClr val="lt1"/>
                </a:solidFill>
              </a:rPr>
              <a:t>: </a:t>
            </a:r>
            <a:r>
              <a:rPr lang="es-CR" sz="1600" b="1">
                <a:solidFill>
                  <a:schemeClr val="lt1"/>
                </a:solidFill>
              </a:rPr>
              <a:t>95,1%</a:t>
            </a:r>
            <a:endParaRPr sz="1800"/>
          </a:p>
        </p:txBody>
      </p:sp>
      <p:sp>
        <p:nvSpPr>
          <p:cNvPr id="189" name="Google Shape;189;p20"/>
          <p:cNvSpPr/>
          <p:nvPr/>
        </p:nvSpPr>
        <p:spPr>
          <a:xfrm>
            <a:off x="5501000" y="4192650"/>
            <a:ext cx="2069400" cy="17004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a:solidFill>
                  <a:schemeClr val="lt1"/>
                </a:solidFill>
              </a:rPr>
              <a:t>No asiste a educación</a:t>
            </a:r>
            <a:endParaRPr sz="1900" b="1">
              <a:solidFill>
                <a:schemeClr val="lt1"/>
              </a:solidFill>
            </a:endParaRPr>
          </a:p>
          <a:p>
            <a:pPr marL="0" marR="0" lvl="0" indent="0" algn="ctr" rtl="0">
              <a:lnSpc>
                <a:spcPct val="100000"/>
              </a:lnSpc>
              <a:spcBef>
                <a:spcPts val="0"/>
              </a:spcBef>
              <a:spcAft>
                <a:spcPts val="0"/>
              </a:spcAft>
              <a:buNone/>
            </a:pPr>
            <a:r>
              <a:rPr lang="es-CR" sz="2000" b="1">
                <a:solidFill>
                  <a:schemeClr val="lt1"/>
                </a:solidFill>
              </a:rPr>
              <a:t>88,9</a:t>
            </a:r>
            <a:r>
              <a:rPr lang="es-CR" sz="2000" b="1" i="0" u="none" strike="noStrike" cap="none">
                <a:solidFill>
                  <a:schemeClr val="lt1"/>
                </a:solidFill>
              </a:rPr>
              <a:t>%</a:t>
            </a:r>
            <a:endParaRPr/>
          </a:p>
        </p:txBody>
      </p:sp>
      <p:sp>
        <p:nvSpPr>
          <p:cNvPr id="190" name="Google Shape;190;p20"/>
          <p:cNvSpPr/>
          <p:nvPr/>
        </p:nvSpPr>
        <p:spPr>
          <a:xfrm>
            <a:off x="3035175" y="1880325"/>
            <a:ext cx="2373000" cy="2058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900" b="1">
                <a:solidFill>
                  <a:schemeClr val="lt1"/>
                </a:solidFill>
              </a:rPr>
              <a:t>Edad</a:t>
            </a:r>
            <a:endParaRPr sz="1900" i="0" u="none" strike="noStrike" cap="none">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15-24 años: </a:t>
            </a:r>
            <a:r>
              <a:rPr lang="es-CR" sz="1600" b="1">
                <a:solidFill>
                  <a:schemeClr val="lt1"/>
                </a:solidFill>
              </a:rPr>
              <a:t>27,7</a:t>
            </a:r>
            <a:r>
              <a:rPr lang="es-CR" sz="1600" b="1" i="0" u="none" strike="noStrike" cap="none">
                <a:solidFill>
                  <a:schemeClr val="lt1"/>
                </a:solidFill>
              </a:rPr>
              <a:t>%</a:t>
            </a:r>
            <a:endParaRPr sz="1600" b="1"/>
          </a:p>
          <a:p>
            <a:pPr marL="0" marR="0" lvl="0" indent="0" algn="ctr" rtl="0">
              <a:lnSpc>
                <a:spcPct val="100000"/>
              </a:lnSpc>
              <a:spcBef>
                <a:spcPts val="0"/>
              </a:spcBef>
              <a:spcAft>
                <a:spcPts val="0"/>
              </a:spcAft>
              <a:buNone/>
            </a:pPr>
            <a:r>
              <a:rPr lang="es-CR" sz="1600" b="1" i="0" u="none" strike="noStrike" cap="none">
                <a:solidFill>
                  <a:schemeClr val="lt1"/>
                </a:solidFill>
              </a:rPr>
              <a:t>25-34 años: </a:t>
            </a:r>
            <a:r>
              <a:rPr lang="es-CR" sz="1600" b="1">
                <a:solidFill>
                  <a:schemeClr val="lt1"/>
                </a:solidFill>
              </a:rPr>
              <a:t>27,5%</a:t>
            </a:r>
            <a:endParaRPr sz="1600" b="1"/>
          </a:p>
          <a:p>
            <a:pPr marL="0" marR="0" lvl="0" indent="0" algn="ctr" rtl="0">
              <a:lnSpc>
                <a:spcPct val="100000"/>
              </a:lnSpc>
              <a:spcBef>
                <a:spcPts val="0"/>
              </a:spcBef>
              <a:spcAft>
                <a:spcPts val="0"/>
              </a:spcAft>
              <a:buNone/>
            </a:pPr>
            <a:r>
              <a:rPr lang="es-CR" sz="1600" i="0" u="none" strike="noStrike" cap="none">
                <a:solidFill>
                  <a:schemeClr val="lt1"/>
                </a:solidFill>
              </a:rPr>
              <a:t>35-44 años: </a:t>
            </a:r>
            <a:r>
              <a:rPr lang="es-CR" sz="1600">
                <a:solidFill>
                  <a:schemeClr val="lt1"/>
                </a:solidFill>
              </a:rPr>
              <a:t>18,6%</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45 años o más</a:t>
            </a:r>
            <a:r>
              <a:rPr lang="es-CR" sz="1600">
                <a:solidFill>
                  <a:schemeClr val="lt1"/>
                </a:solidFill>
              </a:rPr>
              <a:t>: 26,2%</a:t>
            </a:r>
            <a:endParaRPr sz="1600"/>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91" name="Google Shape;191;p20"/>
          <p:cNvSpPr/>
          <p:nvPr/>
        </p:nvSpPr>
        <p:spPr>
          <a:xfrm>
            <a:off x="7664266" y="1916862"/>
            <a:ext cx="2069400" cy="2058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a:solidFill>
                  <a:schemeClr val="lt1"/>
                </a:solidFill>
              </a:rPr>
              <a:t>Región</a:t>
            </a:r>
            <a:endParaRPr sz="1500" b="1" i="0" u="none" strike="noStrike" cap="none">
              <a:solidFill>
                <a:schemeClr val="lt1"/>
              </a:solidFill>
            </a:endParaRPr>
          </a:p>
          <a:p>
            <a:pPr marL="0" marR="0" lvl="0" indent="0" algn="ctr" rtl="0">
              <a:lnSpc>
                <a:spcPct val="100000"/>
              </a:lnSpc>
              <a:spcBef>
                <a:spcPts val="0"/>
              </a:spcBef>
              <a:spcAft>
                <a:spcPts val="0"/>
              </a:spcAft>
              <a:buNone/>
            </a:pPr>
            <a:r>
              <a:rPr lang="es-CR" sz="1600" b="1">
                <a:solidFill>
                  <a:schemeClr val="lt1"/>
                </a:solidFill>
              </a:rPr>
              <a:t>Central</a:t>
            </a:r>
            <a:r>
              <a:rPr lang="es-CR" sz="1600" b="1" i="0" u="none" strike="noStrike" cap="none">
                <a:solidFill>
                  <a:schemeClr val="lt1"/>
                </a:solidFill>
              </a:rPr>
              <a:t>: </a:t>
            </a:r>
            <a:r>
              <a:rPr lang="es-CR" sz="1600" b="1">
                <a:solidFill>
                  <a:schemeClr val="lt1"/>
                </a:solidFill>
              </a:rPr>
              <a:t>55,4%</a:t>
            </a:r>
            <a:endParaRPr sz="1600" b="1"/>
          </a:p>
          <a:p>
            <a:pPr marL="0" marR="0" lvl="0" indent="0" algn="ctr" rtl="0">
              <a:lnSpc>
                <a:spcPct val="100000"/>
              </a:lnSpc>
              <a:spcBef>
                <a:spcPts val="0"/>
              </a:spcBef>
              <a:spcAft>
                <a:spcPts val="0"/>
              </a:spcAft>
              <a:buNone/>
            </a:pPr>
            <a:r>
              <a:rPr lang="es-CR" sz="1600">
                <a:solidFill>
                  <a:schemeClr val="lt1"/>
                </a:solidFill>
              </a:rPr>
              <a:t>Chorotega</a:t>
            </a:r>
            <a:r>
              <a:rPr lang="es-CR" sz="1600" i="0" u="none" strike="noStrike" cap="none">
                <a:solidFill>
                  <a:schemeClr val="lt1"/>
                </a:solidFill>
              </a:rPr>
              <a:t>:</a:t>
            </a:r>
            <a:r>
              <a:rPr lang="es-CR" sz="1600">
                <a:solidFill>
                  <a:schemeClr val="lt1"/>
                </a:solidFill>
              </a:rPr>
              <a:t> 10,1</a:t>
            </a:r>
            <a:r>
              <a:rPr lang="es-CR" sz="1600"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a:solidFill>
                  <a:schemeClr val="lt1"/>
                </a:solidFill>
              </a:rPr>
              <a:t>Pacífico Central</a:t>
            </a:r>
            <a:r>
              <a:rPr lang="es-CR" sz="1600" i="0" u="none" strike="noStrike" cap="none">
                <a:solidFill>
                  <a:schemeClr val="lt1"/>
                </a:solidFill>
              </a:rPr>
              <a:t>: </a:t>
            </a:r>
            <a:r>
              <a:rPr lang="es-CR" sz="1600">
                <a:solidFill>
                  <a:schemeClr val="lt1"/>
                </a:solidFill>
              </a:rPr>
              <a:t>11,1</a:t>
            </a:r>
            <a:r>
              <a:rPr lang="es-CR" sz="1600" i="0" u="none" strike="noStrike" cap="none">
                <a:solidFill>
                  <a:schemeClr val="lt1"/>
                </a:solidFill>
              </a:rPr>
              <a:t>%</a:t>
            </a:r>
            <a:endParaRPr sz="1600"/>
          </a:p>
        </p:txBody>
      </p:sp>
      <p:sp>
        <p:nvSpPr>
          <p:cNvPr id="192" name="Google Shape;192;p20"/>
          <p:cNvSpPr/>
          <p:nvPr/>
        </p:nvSpPr>
        <p:spPr>
          <a:xfrm>
            <a:off x="9941524" y="4178875"/>
            <a:ext cx="2069400" cy="17004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900" b="1">
                <a:solidFill>
                  <a:schemeClr val="lt1"/>
                </a:solidFill>
              </a:rPr>
              <a:t>Pobreza</a:t>
            </a:r>
            <a:endParaRPr sz="1900" b="1">
              <a:solidFill>
                <a:schemeClr val="lt1"/>
              </a:solidFill>
            </a:endParaRPr>
          </a:p>
          <a:p>
            <a:pPr marL="0" marR="0" lvl="0" indent="0" algn="ctr" rtl="0">
              <a:lnSpc>
                <a:spcPct val="100000"/>
              </a:lnSpc>
              <a:spcBef>
                <a:spcPts val="0"/>
              </a:spcBef>
              <a:spcAft>
                <a:spcPts val="0"/>
              </a:spcAft>
              <a:buNone/>
            </a:pPr>
            <a:r>
              <a:rPr lang="es-CR" sz="1600" b="1">
                <a:solidFill>
                  <a:schemeClr val="lt1"/>
                </a:solidFill>
              </a:rPr>
              <a:t>Pobres</a:t>
            </a:r>
            <a:r>
              <a:rPr lang="es-CR" sz="1600" b="1" i="0" u="none" strike="noStrike" cap="none">
                <a:solidFill>
                  <a:schemeClr val="lt1"/>
                </a:solidFill>
              </a:rPr>
              <a:t>: </a:t>
            </a:r>
            <a:r>
              <a:rPr lang="es-CR" sz="1600" b="1">
                <a:solidFill>
                  <a:schemeClr val="lt1"/>
                </a:solidFill>
              </a:rPr>
              <a:t>38,2</a:t>
            </a:r>
            <a:r>
              <a:rPr lang="es-CR" sz="1600" b="1"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No pobres: </a:t>
            </a:r>
            <a:r>
              <a:rPr lang="es-CR" sz="1600">
                <a:solidFill>
                  <a:schemeClr val="lt1"/>
                </a:solidFill>
              </a:rPr>
              <a:t>61,8</a:t>
            </a:r>
            <a:r>
              <a:rPr lang="es-CR" sz="1600" i="0" u="none" strike="noStrike" cap="none">
                <a:solidFill>
                  <a:schemeClr val="lt1"/>
                </a:solidFill>
              </a:rPr>
              <a:t>%</a:t>
            </a:r>
            <a:endParaRPr sz="1600"/>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93" name="Google Shape;193;p20"/>
          <p:cNvSpPr/>
          <p:nvPr/>
        </p:nvSpPr>
        <p:spPr>
          <a:xfrm>
            <a:off x="5509917" y="1916870"/>
            <a:ext cx="2069400" cy="20589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R" sz="1900" b="1">
                <a:solidFill>
                  <a:schemeClr val="lt1"/>
                </a:solidFill>
              </a:rPr>
              <a:t>Lugar de nacimiento</a:t>
            </a:r>
            <a:endParaRPr sz="2000" b="1">
              <a:solidFill>
                <a:schemeClr val="lt1"/>
              </a:solidFill>
            </a:endParaRPr>
          </a:p>
          <a:p>
            <a:pPr marL="0" marR="0" lvl="0" indent="0" algn="ctr" rtl="0">
              <a:lnSpc>
                <a:spcPct val="100000"/>
              </a:lnSpc>
              <a:spcBef>
                <a:spcPts val="0"/>
              </a:spcBef>
              <a:spcAft>
                <a:spcPts val="0"/>
              </a:spcAft>
              <a:buNone/>
            </a:pPr>
            <a:r>
              <a:rPr lang="es-CR" sz="1600" b="1" i="0" u="none" strike="noStrike" cap="none">
                <a:solidFill>
                  <a:schemeClr val="lt1"/>
                </a:solidFill>
              </a:rPr>
              <a:t>En mismo cantón: </a:t>
            </a:r>
            <a:r>
              <a:rPr lang="es-CR" sz="1600" b="1">
                <a:solidFill>
                  <a:schemeClr val="lt1"/>
                </a:solidFill>
              </a:rPr>
              <a:t>59,7</a:t>
            </a:r>
            <a:r>
              <a:rPr lang="es-CR" sz="1600" b="1"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Otro cantón: </a:t>
            </a:r>
            <a:r>
              <a:rPr lang="es-CR" sz="1600">
                <a:solidFill>
                  <a:schemeClr val="lt1"/>
                </a:solidFill>
              </a:rPr>
              <a:t>27,2</a:t>
            </a:r>
            <a:r>
              <a:rPr lang="es-CR" sz="1600" i="0" u="none" strike="noStrike" cap="none">
                <a:solidFill>
                  <a:schemeClr val="lt1"/>
                </a:solidFill>
              </a:rPr>
              <a:t>%</a:t>
            </a:r>
            <a:endParaRPr sz="1600"/>
          </a:p>
          <a:p>
            <a:pPr marL="0" marR="0" lvl="0" indent="0" algn="ctr" rtl="0">
              <a:lnSpc>
                <a:spcPct val="100000"/>
              </a:lnSpc>
              <a:spcBef>
                <a:spcPts val="0"/>
              </a:spcBef>
              <a:spcAft>
                <a:spcPts val="0"/>
              </a:spcAft>
              <a:buNone/>
            </a:pPr>
            <a:r>
              <a:rPr lang="es-CR" sz="1600" i="0" u="none" strike="noStrike" cap="none">
                <a:solidFill>
                  <a:schemeClr val="lt1"/>
                </a:solidFill>
              </a:rPr>
              <a:t>Otro país: </a:t>
            </a:r>
            <a:r>
              <a:rPr lang="es-CR" sz="1600">
                <a:solidFill>
                  <a:schemeClr val="lt1"/>
                </a:solidFill>
              </a:rPr>
              <a:t>13,1</a:t>
            </a:r>
            <a:r>
              <a:rPr lang="es-CR" sz="1600" i="0" u="none" strike="noStrike" cap="none">
                <a:solidFill>
                  <a:schemeClr val="lt1"/>
                </a:solidFill>
              </a:rPr>
              <a:t>%</a:t>
            </a:r>
            <a:r>
              <a:rPr lang="es-CR" sz="1600">
                <a:solidFill>
                  <a:schemeClr val="lt1"/>
                </a:solidFill>
              </a:rPr>
              <a:t>.</a:t>
            </a:r>
            <a:endParaRPr sz="1600"/>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194" name="Google Shape;194;p20"/>
          <p:cNvCxnSpPr/>
          <p:nvPr/>
        </p:nvCxnSpPr>
        <p:spPr>
          <a:xfrm>
            <a:off x="345192" y="2245086"/>
            <a:ext cx="20700" cy="2178900"/>
          </a:xfrm>
          <a:prstGeom prst="straightConnector1">
            <a:avLst/>
          </a:prstGeom>
          <a:noFill/>
          <a:ln w="9525" cap="flat" cmpd="sng">
            <a:solidFill>
              <a:srgbClr val="002060"/>
            </a:solidFill>
            <a:prstDash val="dash"/>
            <a:miter lim="800000"/>
            <a:headEnd type="none" w="sm" len="sm"/>
            <a:tailEnd type="none" w="sm" len="sm"/>
          </a:ln>
        </p:spPr>
      </p:cxnSp>
      <p:cxnSp>
        <p:nvCxnSpPr>
          <p:cNvPr id="195" name="Google Shape;195;p20"/>
          <p:cNvCxnSpPr/>
          <p:nvPr/>
        </p:nvCxnSpPr>
        <p:spPr>
          <a:xfrm>
            <a:off x="349941" y="2245081"/>
            <a:ext cx="681600" cy="0"/>
          </a:xfrm>
          <a:prstGeom prst="straightConnector1">
            <a:avLst/>
          </a:prstGeom>
          <a:noFill/>
          <a:ln w="9525" cap="flat" cmpd="sng">
            <a:solidFill>
              <a:srgbClr val="002060"/>
            </a:solidFill>
            <a:prstDash val="dash"/>
            <a:miter lim="800000"/>
            <a:headEnd type="none" w="sm" len="sm"/>
            <a:tailEnd type="none" w="sm" len="sm"/>
          </a:ln>
        </p:spPr>
      </p:cxnSp>
      <p:pic>
        <p:nvPicPr>
          <p:cNvPr id="196" name="Google Shape;196;p20" descr="Mujer"/>
          <p:cNvPicPr preferRelativeResize="0"/>
          <p:nvPr/>
        </p:nvPicPr>
        <p:blipFill rotWithShape="1">
          <a:blip r:embed="rId3">
            <a:alphaModFix/>
          </a:blip>
          <a:srcRect/>
          <a:stretch/>
        </p:blipFill>
        <p:spPr>
          <a:xfrm>
            <a:off x="842818" y="1787874"/>
            <a:ext cx="914400" cy="914400"/>
          </a:xfrm>
          <a:prstGeom prst="rect">
            <a:avLst/>
          </a:prstGeom>
          <a:noFill/>
          <a:ln>
            <a:noFill/>
          </a:ln>
        </p:spPr>
      </p:pic>
      <p:cxnSp>
        <p:nvCxnSpPr>
          <p:cNvPr id="197" name="Google Shape;197;p20"/>
          <p:cNvCxnSpPr/>
          <p:nvPr/>
        </p:nvCxnSpPr>
        <p:spPr>
          <a:xfrm>
            <a:off x="339279" y="4462144"/>
            <a:ext cx="391800" cy="0"/>
          </a:xfrm>
          <a:prstGeom prst="straightConnector1">
            <a:avLst/>
          </a:prstGeom>
          <a:noFill/>
          <a:ln w="9525" cap="flat" cmpd="sng">
            <a:solidFill>
              <a:srgbClr val="002060"/>
            </a:solidFill>
            <a:prstDash val="dash"/>
            <a:miter lim="800000"/>
            <a:headEnd type="none" w="sm" len="sm"/>
            <a:tailEnd type="triangle" w="med" len="med"/>
          </a:ln>
        </p:spPr>
      </p:cxnSp>
      <p:sp>
        <p:nvSpPr>
          <p:cNvPr id="198" name="Google Shape;198;p20"/>
          <p:cNvSpPr txBox="1"/>
          <p:nvPr/>
        </p:nvSpPr>
        <p:spPr>
          <a:xfrm>
            <a:off x="303075" y="6568225"/>
            <a:ext cx="11175600" cy="276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050"/>
              <a:buFont typeface="Calibri"/>
              <a:buNone/>
            </a:pPr>
            <a:r>
              <a:rPr lang="es-CR" sz="1200"/>
              <a:t>Fuente: MTSS, DNE, Observatorio del  Mercado Laboral, con base en datos del INEC,  Encuesta Continua de Empleo  IV trimestre 2024 y ENAHO 2024.</a:t>
            </a:r>
            <a:endParaRPr sz="1200" i="0" u="none" strike="noStrike" cap="none"/>
          </a:p>
        </p:txBody>
      </p:sp>
      <p:sp>
        <p:nvSpPr>
          <p:cNvPr id="199" name="Google Shape;199;p20"/>
          <p:cNvSpPr/>
          <p:nvPr/>
        </p:nvSpPr>
        <p:spPr>
          <a:xfrm>
            <a:off x="7689450" y="4192750"/>
            <a:ext cx="2156700" cy="17004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lvl="0" indent="0" algn="ctr" rtl="0">
              <a:spcBef>
                <a:spcPts val="0"/>
              </a:spcBef>
              <a:spcAft>
                <a:spcPts val="0"/>
              </a:spcAft>
              <a:buClr>
                <a:schemeClr val="dk1"/>
              </a:buClr>
              <a:buFont typeface="Arial"/>
              <a:buNone/>
            </a:pPr>
            <a:r>
              <a:rPr lang="es-CR" sz="1900" b="1">
                <a:solidFill>
                  <a:schemeClr val="lt1"/>
                </a:solidFill>
              </a:rPr>
              <a:t>Curso o formación con título o certif.</a:t>
            </a:r>
            <a:endParaRPr sz="1200">
              <a:solidFill>
                <a:schemeClr val="lt1"/>
              </a:solidFill>
            </a:endParaRPr>
          </a:p>
          <a:p>
            <a:pPr marL="0" lvl="0" indent="0" algn="ctr" rtl="0">
              <a:spcBef>
                <a:spcPts val="0"/>
              </a:spcBef>
              <a:spcAft>
                <a:spcPts val="0"/>
              </a:spcAft>
              <a:buClr>
                <a:schemeClr val="dk1"/>
              </a:buClr>
              <a:buFont typeface="Arial"/>
              <a:buNone/>
            </a:pPr>
            <a:r>
              <a:rPr lang="es-CR" sz="1600" b="1">
                <a:solidFill>
                  <a:schemeClr val="lt1"/>
                </a:solidFill>
              </a:rPr>
              <a:t>No: 93,3%</a:t>
            </a:r>
            <a:endParaRPr sz="1600" b="1">
              <a:solidFill>
                <a:schemeClr val="lt1"/>
              </a:solidFill>
            </a:endParaRPr>
          </a:p>
          <a:p>
            <a:pPr marL="0" marR="0" lvl="0" indent="0" algn="ctr" rtl="0">
              <a:lnSpc>
                <a:spcPct val="100000"/>
              </a:lnSpc>
              <a:spcBef>
                <a:spcPts val="0"/>
              </a:spcBef>
              <a:spcAft>
                <a:spcPts val="0"/>
              </a:spcAft>
              <a:buNone/>
            </a:pPr>
            <a:endParaRPr sz="1200" i="0" u="none" strike="noStrike" cap="none">
              <a:solidFill>
                <a:schemeClr val="lt1"/>
              </a:solidFil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00" name="Google Shape;200;p20"/>
          <p:cNvSpPr txBox="1"/>
          <p:nvPr/>
        </p:nvSpPr>
        <p:spPr>
          <a:xfrm>
            <a:off x="0" y="91125"/>
            <a:ext cx="9024600" cy="6603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rgbClr val="4472C4"/>
              </a:buClr>
              <a:buSzPts val="3600"/>
              <a:buFont typeface="Century Gothic"/>
              <a:buNone/>
            </a:pPr>
            <a:r>
              <a:rPr lang="es-CR" sz="4100" b="1">
                <a:solidFill>
                  <a:srgbClr val="182951"/>
                </a:solidFill>
              </a:rPr>
              <a:t>Características sociodemográficas</a:t>
            </a:r>
            <a:endParaRPr sz="4100" i="0" u="none" strike="noStrike" cap="none">
              <a:solidFill>
                <a:srgbClr val="182951"/>
              </a:solidFill>
            </a:endParaRPr>
          </a:p>
        </p:txBody>
      </p:sp>
      <p:cxnSp>
        <p:nvCxnSpPr>
          <p:cNvPr id="201" name="Google Shape;201;p20"/>
          <p:cNvCxnSpPr/>
          <p:nvPr/>
        </p:nvCxnSpPr>
        <p:spPr>
          <a:xfrm rot="10800000" flipH="1">
            <a:off x="8621116" y="1609269"/>
            <a:ext cx="300" cy="275700"/>
          </a:xfrm>
          <a:prstGeom prst="straightConnector1">
            <a:avLst/>
          </a:prstGeom>
          <a:noFill/>
          <a:ln w="9525" cap="flat" cmpd="sng">
            <a:solidFill>
              <a:srgbClr val="002060"/>
            </a:solidFill>
            <a:prstDash val="dash"/>
            <a:miter lim="800000"/>
            <a:headEnd type="none" w="sm" len="sm"/>
            <a:tailEnd type="none" w="sm" len="sm"/>
          </a:ln>
        </p:spPr>
      </p:cxnSp>
      <p:sp>
        <p:nvSpPr>
          <p:cNvPr id="202" name="Google Shape;202;p20"/>
          <p:cNvSpPr txBox="1"/>
          <p:nvPr/>
        </p:nvSpPr>
        <p:spPr>
          <a:xfrm>
            <a:off x="6495175" y="739200"/>
            <a:ext cx="4255200" cy="9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R" sz="1500">
                <a:solidFill>
                  <a:schemeClr val="dk1"/>
                </a:solidFill>
              </a:rPr>
              <a:t>Las tasas de desempleo más altas para las mujeres son en la región Pacífico Central (15,6%) y Brunca (12,7%).</a:t>
            </a:r>
            <a:endParaRPr sz="1500">
              <a:solidFill>
                <a:schemeClr val="dk1"/>
              </a:solidFill>
            </a:endParaRPr>
          </a:p>
        </p:txBody>
      </p:sp>
      <p:sp>
        <p:nvSpPr>
          <p:cNvPr id="203" name="Google Shape;203;p20"/>
          <p:cNvSpPr/>
          <p:nvPr/>
        </p:nvSpPr>
        <p:spPr>
          <a:xfrm>
            <a:off x="3111363" y="4086850"/>
            <a:ext cx="2306700" cy="21090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1900" b="1">
                <a:solidFill>
                  <a:schemeClr val="lt1"/>
                </a:solidFill>
              </a:rPr>
              <a:t>Nivel educativo</a:t>
            </a:r>
            <a:endParaRPr sz="1500" b="1" i="0" u="none" strike="noStrike" cap="none">
              <a:solidFill>
                <a:schemeClr val="lt1"/>
              </a:solidFill>
            </a:endParaRPr>
          </a:p>
          <a:p>
            <a:pPr marL="0" marR="0" lvl="0" indent="0" algn="ctr" rtl="0">
              <a:lnSpc>
                <a:spcPct val="100000"/>
              </a:lnSpc>
              <a:spcBef>
                <a:spcPts val="0"/>
              </a:spcBef>
              <a:spcAft>
                <a:spcPts val="0"/>
              </a:spcAft>
              <a:buNone/>
            </a:pPr>
            <a:r>
              <a:rPr lang="es-CR" sz="1500">
                <a:solidFill>
                  <a:schemeClr val="lt1"/>
                </a:solidFill>
              </a:rPr>
              <a:t>Primaria completa o menos: 17,8%</a:t>
            </a:r>
            <a:endParaRPr sz="1500"/>
          </a:p>
          <a:p>
            <a:pPr marL="0" marR="0" lvl="0" indent="0" algn="ctr" rtl="0">
              <a:lnSpc>
                <a:spcPct val="100000"/>
              </a:lnSpc>
              <a:spcBef>
                <a:spcPts val="0"/>
              </a:spcBef>
              <a:spcAft>
                <a:spcPts val="0"/>
              </a:spcAft>
              <a:buNone/>
            </a:pPr>
            <a:r>
              <a:rPr lang="es-CR" sz="1500">
                <a:solidFill>
                  <a:schemeClr val="lt1"/>
                </a:solidFill>
              </a:rPr>
              <a:t>Secundaria incompleta</a:t>
            </a:r>
            <a:r>
              <a:rPr lang="es-CR" sz="1500" i="0" u="none" strike="noStrike" cap="none">
                <a:solidFill>
                  <a:schemeClr val="lt1"/>
                </a:solidFill>
              </a:rPr>
              <a:t>: </a:t>
            </a:r>
            <a:r>
              <a:rPr lang="es-CR" sz="1500">
                <a:solidFill>
                  <a:schemeClr val="lt1"/>
                </a:solidFill>
              </a:rPr>
              <a:t>23,2%</a:t>
            </a:r>
            <a:endParaRPr sz="1500"/>
          </a:p>
          <a:p>
            <a:pPr marL="0" marR="0" lvl="0" indent="0" algn="ctr" rtl="0">
              <a:lnSpc>
                <a:spcPct val="100000"/>
              </a:lnSpc>
              <a:spcBef>
                <a:spcPts val="0"/>
              </a:spcBef>
              <a:spcAft>
                <a:spcPts val="0"/>
              </a:spcAft>
              <a:buNone/>
            </a:pPr>
            <a:r>
              <a:rPr lang="es-CR" sz="1500" b="1">
                <a:solidFill>
                  <a:schemeClr val="lt1"/>
                </a:solidFill>
              </a:rPr>
              <a:t>Secundaria completa</a:t>
            </a:r>
            <a:r>
              <a:rPr lang="es-CR" sz="1500" b="1" i="0" u="none" strike="noStrike" cap="none">
                <a:solidFill>
                  <a:schemeClr val="lt1"/>
                </a:solidFill>
              </a:rPr>
              <a:t>: </a:t>
            </a:r>
            <a:r>
              <a:rPr lang="es-CR" sz="1500" b="1">
                <a:solidFill>
                  <a:schemeClr val="lt1"/>
                </a:solidFill>
              </a:rPr>
              <a:t>33,1%</a:t>
            </a:r>
            <a:endParaRPr sz="1500" b="1"/>
          </a:p>
          <a:p>
            <a:pPr marL="0" marR="0" lvl="0" indent="0" algn="ctr" rtl="0">
              <a:lnSpc>
                <a:spcPct val="100000"/>
              </a:lnSpc>
              <a:spcBef>
                <a:spcPts val="0"/>
              </a:spcBef>
              <a:spcAft>
                <a:spcPts val="0"/>
              </a:spcAft>
              <a:buNone/>
            </a:pPr>
            <a:r>
              <a:rPr lang="es-CR" sz="1500">
                <a:solidFill>
                  <a:schemeClr val="lt1"/>
                </a:solidFill>
              </a:rPr>
              <a:t>Universitario</a:t>
            </a:r>
            <a:r>
              <a:rPr lang="es-CR" sz="1500" i="0" u="none" strike="noStrike" cap="none">
                <a:solidFill>
                  <a:schemeClr val="lt1"/>
                </a:solidFill>
              </a:rPr>
              <a:t>: </a:t>
            </a:r>
            <a:r>
              <a:rPr lang="es-CR" sz="1500">
                <a:solidFill>
                  <a:schemeClr val="lt1"/>
                </a:solidFill>
              </a:rPr>
              <a:t>25,8%</a:t>
            </a:r>
            <a:endParaRPr sz="1500">
              <a:solidFill>
                <a:schemeClr val="lt1"/>
              </a:solidFil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p:nvPr/>
        </p:nvSpPr>
        <p:spPr>
          <a:xfrm>
            <a:off x="1482050" y="2828325"/>
            <a:ext cx="1178700" cy="646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rgbClr val="C55A11"/>
              </a:buClr>
              <a:buSzPts val="4400"/>
              <a:buFont typeface="Century Gothic"/>
              <a:buNone/>
            </a:pPr>
            <a:r>
              <a:rPr lang="es-CR" sz="2000" b="1">
                <a:solidFill>
                  <a:srgbClr val="002060"/>
                </a:solidFill>
              </a:rPr>
              <a:t>69.902</a:t>
            </a:r>
            <a:endParaRPr sz="2000" b="1">
              <a:solidFill>
                <a:schemeClr val="dk1"/>
              </a:solidFill>
            </a:endParaRPr>
          </a:p>
          <a:p>
            <a:pPr marL="0" lvl="0" indent="0" algn="ctr" rtl="0">
              <a:spcBef>
                <a:spcPts val="0"/>
              </a:spcBef>
              <a:spcAft>
                <a:spcPts val="0"/>
              </a:spcAft>
              <a:buClr>
                <a:srgbClr val="C55A11"/>
              </a:buClr>
              <a:buSzPts val="4400"/>
              <a:buFont typeface="Century Gothic"/>
              <a:buNone/>
            </a:pPr>
            <a:r>
              <a:rPr lang="es-CR" sz="1600" b="1">
                <a:solidFill>
                  <a:srgbClr val="002060"/>
                </a:solidFill>
              </a:rPr>
              <a:t>42,4%</a:t>
            </a:r>
            <a:endParaRPr sz="1600">
              <a:solidFill>
                <a:srgbClr val="002060"/>
              </a:solidFill>
            </a:endParaRPr>
          </a:p>
        </p:txBody>
      </p:sp>
      <p:sp>
        <p:nvSpPr>
          <p:cNvPr id="209" name="Google Shape;209;p21"/>
          <p:cNvSpPr/>
          <p:nvPr/>
        </p:nvSpPr>
        <p:spPr>
          <a:xfrm>
            <a:off x="5720509" y="1951759"/>
            <a:ext cx="2456244" cy="244177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lvl="0" indent="0" algn="ctr" rtl="0">
              <a:spcBef>
                <a:spcPts val="0"/>
              </a:spcBef>
              <a:spcAft>
                <a:spcPts val="0"/>
              </a:spcAft>
              <a:buClr>
                <a:schemeClr val="dk1"/>
              </a:buClr>
              <a:buFont typeface="Arial"/>
              <a:buNone/>
            </a:pPr>
            <a:r>
              <a:rPr lang="es-CR" sz="2100" b="1">
                <a:solidFill>
                  <a:schemeClr val="lt1"/>
                </a:solidFill>
              </a:rPr>
              <a:t>Última rama</a:t>
            </a:r>
            <a:endParaRPr sz="1900"/>
          </a:p>
          <a:p>
            <a:pPr marL="0" marR="0" lvl="0" indent="0" algn="ctr" rtl="0">
              <a:lnSpc>
                <a:spcPct val="100000"/>
              </a:lnSpc>
              <a:spcBef>
                <a:spcPts val="0"/>
              </a:spcBef>
              <a:spcAft>
                <a:spcPts val="0"/>
              </a:spcAft>
              <a:buNone/>
            </a:pPr>
            <a:r>
              <a:rPr lang="es-CR" i="0" u="none" strike="noStrike" cap="none">
                <a:solidFill>
                  <a:schemeClr val="lt1"/>
                </a:solidFill>
              </a:rPr>
              <a:t>Hogares</a:t>
            </a:r>
            <a:r>
              <a:rPr lang="es-CR">
                <a:solidFill>
                  <a:schemeClr val="lt1"/>
                </a:solidFill>
              </a:rPr>
              <a:t> como empleadores,  alojamiento y servicios de comida, comercio, y servicios administrativos y de apoyo a</a:t>
            </a:r>
            <a:r>
              <a:rPr lang="es-CR" i="0" u="none" strike="noStrike" cap="none">
                <a:solidFill>
                  <a:schemeClr val="lt1"/>
                </a:solidFill>
              </a:rPr>
              <a:t>grupan el 6</a:t>
            </a:r>
            <a:r>
              <a:rPr lang="es-CR">
                <a:solidFill>
                  <a:schemeClr val="lt1"/>
                </a:solidFill>
              </a:rPr>
              <a:t>8,1</a:t>
            </a:r>
            <a:r>
              <a:rPr lang="es-CR" i="0" u="none" strike="noStrike" cap="none">
                <a:solidFill>
                  <a:schemeClr val="lt1"/>
                </a:solidFill>
              </a:rPr>
              <a:t>% de las </a:t>
            </a:r>
            <a:r>
              <a:rPr lang="es-CR">
                <a:solidFill>
                  <a:schemeClr val="lt1"/>
                </a:solidFill>
              </a:rPr>
              <a:t>mujeres </a:t>
            </a:r>
            <a:r>
              <a:rPr lang="es-CR" i="0" u="none" strike="noStrike" cap="none">
                <a:solidFill>
                  <a:schemeClr val="lt1"/>
                </a:solidFill>
              </a:rPr>
              <a:t>desempl</a:t>
            </a:r>
            <a:r>
              <a:rPr lang="es-CR">
                <a:solidFill>
                  <a:schemeClr val="lt1"/>
                </a:solidFill>
              </a:rPr>
              <a:t>ea</a:t>
            </a:r>
            <a:r>
              <a:rPr lang="es-CR" i="0" u="none" strike="noStrike" cap="none">
                <a:solidFill>
                  <a:schemeClr val="lt1"/>
                </a:solidFill>
              </a:rPr>
              <a:t>das con experiencia</a:t>
            </a:r>
            <a:endParaRPr i="0" u="none" strike="noStrike" cap="none">
              <a:solidFill>
                <a:schemeClr val="lt1"/>
              </a:solidFil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10" name="Google Shape;210;p21"/>
          <p:cNvSpPr/>
          <p:nvPr/>
        </p:nvSpPr>
        <p:spPr>
          <a:xfrm>
            <a:off x="3124656" y="1918995"/>
            <a:ext cx="2456241" cy="2441894"/>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s-CR" sz="2100" b="1" i="0" u="none" strike="noStrike" cap="none">
                <a:solidFill>
                  <a:schemeClr val="lt1"/>
                </a:solidFill>
              </a:rPr>
              <a:t>E</a:t>
            </a:r>
            <a:r>
              <a:rPr lang="es-CR" sz="2100" b="1">
                <a:solidFill>
                  <a:schemeClr val="lt1"/>
                </a:solidFill>
              </a:rPr>
              <a:t>xperiencia laboral</a:t>
            </a:r>
            <a:endParaRPr sz="1700" i="0" u="none" strike="noStrike" cap="none">
              <a:solidFill>
                <a:schemeClr val="lt1"/>
              </a:solidFill>
            </a:endParaRPr>
          </a:p>
          <a:p>
            <a:pPr marL="0" marR="0" lvl="0" indent="0" algn="ctr" rtl="0">
              <a:lnSpc>
                <a:spcPct val="100000"/>
              </a:lnSpc>
              <a:spcBef>
                <a:spcPts val="0"/>
              </a:spcBef>
              <a:spcAft>
                <a:spcPts val="0"/>
              </a:spcAft>
              <a:buNone/>
            </a:pPr>
            <a:r>
              <a:rPr lang="es-CR" sz="1700" b="1" i="0" u="none" strike="noStrike" cap="none">
                <a:solidFill>
                  <a:schemeClr val="lt1"/>
                </a:solidFill>
              </a:rPr>
              <a:t>Con: </a:t>
            </a:r>
            <a:r>
              <a:rPr lang="es-CR" sz="1700" b="1">
                <a:solidFill>
                  <a:schemeClr val="lt1"/>
                </a:solidFill>
              </a:rPr>
              <a:t>83,9</a:t>
            </a:r>
            <a:r>
              <a:rPr lang="es-CR" sz="1700" b="1" i="0" u="none" strike="noStrike" cap="none">
                <a:solidFill>
                  <a:schemeClr val="lt1"/>
                </a:solidFill>
              </a:rPr>
              <a:t>%</a:t>
            </a:r>
            <a:endParaRPr sz="1900"/>
          </a:p>
          <a:p>
            <a:pPr marL="0" marR="0" lvl="0" indent="0" algn="l" rtl="0">
              <a:lnSpc>
                <a:spcPct val="100000"/>
              </a:lnSpc>
              <a:spcBef>
                <a:spcPts val="0"/>
              </a:spcBef>
              <a:spcAft>
                <a:spcPts val="0"/>
              </a:spcAft>
              <a:buNone/>
            </a:pPr>
            <a:endParaRPr sz="1200" i="0" u="none" strike="noStrike" cap="none">
              <a:solidFill>
                <a:schemeClr val="lt1"/>
              </a:solidFill>
            </a:endParaRPr>
          </a:p>
        </p:txBody>
      </p:sp>
      <p:pic>
        <p:nvPicPr>
          <p:cNvPr id="211" name="Google Shape;211;p21" descr="Mujer"/>
          <p:cNvPicPr preferRelativeResize="0"/>
          <p:nvPr/>
        </p:nvPicPr>
        <p:blipFill rotWithShape="1">
          <a:blip r:embed="rId3">
            <a:alphaModFix/>
          </a:blip>
          <a:srcRect/>
          <a:stretch/>
        </p:blipFill>
        <p:spPr>
          <a:xfrm>
            <a:off x="757643" y="2675149"/>
            <a:ext cx="914400" cy="914400"/>
          </a:xfrm>
          <a:prstGeom prst="rect">
            <a:avLst/>
          </a:prstGeom>
          <a:noFill/>
          <a:ln>
            <a:noFill/>
          </a:ln>
        </p:spPr>
      </p:pic>
      <p:sp>
        <p:nvSpPr>
          <p:cNvPr id="212" name="Google Shape;212;p21"/>
          <p:cNvSpPr txBox="1"/>
          <p:nvPr/>
        </p:nvSpPr>
        <p:spPr>
          <a:xfrm>
            <a:off x="303076" y="6568225"/>
            <a:ext cx="10570500" cy="276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050"/>
              <a:buFont typeface="Calibri"/>
              <a:buNone/>
            </a:pPr>
            <a:r>
              <a:rPr lang="es-CR" sz="1200"/>
              <a:t>Fuente: MTSS, DNE, Observatorio del  Mercado Laboral, con base en la Encuesta Continua de Empleo, del INEC, IV trimestre 2024.</a:t>
            </a:r>
            <a:endParaRPr sz="1200" i="0" u="none" strike="noStrike" cap="none"/>
          </a:p>
        </p:txBody>
      </p:sp>
      <p:sp>
        <p:nvSpPr>
          <p:cNvPr id="213" name="Google Shape;213;p21"/>
          <p:cNvSpPr/>
          <p:nvPr/>
        </p:nvSpPr>
        <p:spPr>
          <a:xfrm>
            <a:off x="8350789" y="1955407"/>
            <a:ext cx="2674200" cy="2441700"/>
          </a:xfrm>
          <a:prstGeom prst="roundRect">
            <a:avLst>
              <a:gd name="adj"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1" i="0" u="none" strike="noStrike" cap="none">
              <a:solidFill>
                <a:schemeClr val="lt1"/>
              </a:solidFill>
              <a:latin typeface="Arial"/>
              <a:ea typeface="Arial"/>
              <a:cs typeface="Arial"/>
              <a:sym typeface="Arial"/>
            </a:endParaRPr>
          </a:p>
          <a:p>
            <a:pPr marL="0" lvl="0" indent="0" algn="ctr" rtl="0">
              <a:spcBef>
                <a:spcPts val="0"/>
              </a:spcBef>
              <a:spcAft>
                <a:spcPts val="0"/>
              </a:spcAft>
              <a:buClr>
                <a:schemeClr val="dk1"/>
              </a:buClr>
              <a:buFont typeface="Arial"/>
              <a:buNone/>
            </a:pPr>
            <a:r>
              <a:rPr lang="es-CR" sz="2000" b="1">
                <a:solidFill>
                  <a:schemeClr val="lt1"/>
                </a:solidFill>
              </a:rPr>
              <a:t>Búsqueda empleo</a:t>
            </a:r>
            <a:endParaRPr sz="1600">
              <a:solidFill>
                <a:schemeClr val="lt1"/>
              </a:solidFill>
            </a:endParaRPr>
          </a:p>
          <a:p>
            <a:pPr marL="0" lvl="0" indent="0" algn="ctr" rtl="0">
              <a:spcBef>
                <a:spcPts val="0"/>
              </a:spcBef>
              <a:spcAft>
                <a:spcPts val="0"/>
              </a:spcAft>
              <a:buClr>
                <a:schemeClr val="dk1"/>
              </a:buClr>
              <a:buFont typeface="Arial"/>
              <a:buNone/>
            </a:pPr>
            <a:r>
              <a:rPr lang="es-CR" sz="1600" b="1">
                <a:solidFill>
                  <a:schemeClr val="lt1"/>
                </a:solidFill>
              </a:rPr>
              <a:t>1  mes o menos 39,7%</a:t>
            </a:r>
            <a:endParaRPr sz="1600">
              <a:solidFill>
                <a:schemeClr val="dk1"/>
              </a:solidFill>
            </a:endParaRPr>
          </a:p>
          <a:p>
            <a:pPr marL="0" lvl="0" indent="0" algn="ctr" rtl="0">
              <a:spcBef>
                <a:spcPts val="0"/>
              </a:spcBef>
              <a:spcAft>
                <a:spcPts val="0"/>
              </a:spcAft>
              <a:buClr>
                <a:schemeClr val="dk1"/>
              </a:buClr>
              <a:buFont typeface="Arial"/>
              <a:buNone/>
            </a:pPr>
            <a:r>
              <a:rPr lang="es-CR" sz="1600">
                <a:solidFill>
                  <a:schemeClr val="lt1"/>
                </a:solidFill>
              </a:rPr>
              <a:t>1 a 3 meses: 22,7%</a:t>
            </a:r>
            <a:endParaRPr sz="1600">
              <a:solidFill>
                <a:schemeClr val="lt1"/>
              </a:solidFill>
            </a:endParaRPr>
          </a:p>
          <a:p>
            <a:pPr marL="0" lvl="0" indent="0" algn="ctr" rtl="0">
              <a:spcBef>
                <a:spcPts val="0"/>
              </a:spcBef>
              <a:spcAft>
                <a:spcPts val="0"/>
              </a:spcAft>
              <a:buClr>
                <a:schemeClr val="dk1"/>
              </a:buClr>
              <a:buFont typeface="Arial"/>
              <a:buNone/>
            </a:pPr>
            <a:r>
              <a:rPr lang="es-CR" sz="1600">
                <a:solidFill>
                  <a:schemeClr val="lt1"/>
                </a:solidFill>
              </a:rPr>
              <a:t>3 a 6 meses: 17,1%</a:t>
            </a:r>
            <a:endParaRPr sz="1600">
              <a:solidFill>
                <a:schemeClr val="lt1"/>
              </a:solidFill>
            </a:endParaRPr>
          </a:p>
          <a:p>
            <a:pPr marL="0" lvl="0" indent="0" algn="l" rtl="0">
              <a:spcBef>
                <a:spcPts val="0"/>
              </a:spcBef>
              <a:spcAft>
                <a:spcPts val="0"/>
              </a:spcAft>
              <a:buNone/>
            </a:pPr>
            <a:r>
              <a:rPr lang="es-CR" sz="1600">
                <a:solidFill>
                  <a:schemeClr val="lt1"/>
                </a:solidFill>
              </a:rPr>
              <a:t> 6 meses a 1 año: 9,4%</a:t>
            </a:r>
            <a:endParaRPr sz="1600">
              <a:solidFill>
                <a:schemeClr val="lt1"/>
              </a:solidFill>
            </a:endParaRPr>
          </a:p>
          <a:p>
            <a:pPr marL="0" marR="0" lvl="0" indent="0" algn="ctr" rtl="0">
              <a:lnSpc>
                <a:spcPct val="100000"/>
              </a:lnSpc>
              <a:spcBef>
                <a:spcPts val="0"/>
              </a:spcBef>
              <a:spcAft>
                <a:spcPts val="0"/>
              </a:spcAft>
              <a:buNone/>
            </a:pPr>
            <a:endParaRPr sz="1200">
              <a:solidFill>
                <a:schemeClr val="lt1"/>
              </a:solidFill>
            </a:endParaRPr>
          </a:p>
        </p:txBody>
      </p:sp>
      <p:sp>
        <p:nvSpPr>
          <p:cNvPr id="214" name="Google Shape;214;p21"/>
          <p:cNvSpPr txBox="1"/>
          <p:nvPr/>
        </p:nvSpPr>
        <p:spPr>
          <a:xfrm>
            <a:off x="65000" y="332100"/>
            <a:ext cx="6657000" cy="6603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rgbClr val="4472C4"/>
              </a:buClr>
              <a:buSzPts val="3600"/>
              <a:buFont typeface="Century Gothic"/>
              <a:buNone/>
            </a:pPr>
            <a:r>
              <a:rPr lang="es-CR" sz="4100" b="1">
                <a:solidFill>
                  <a:srgbClr val="182951"/>
                </a:solidFill>
              </a:rPr>
              <a:t>Características laborales</a:t>
            </a:r>
            <a:endParaRPr sz="4100" i="0" u="none" strike="noStrike" cap="none">
              <a:solidFill>
                <a:srgbClr val="18295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p:nvPr/>
        </p:nvSpPr>
        <p:spPr>
          <a:xfrm>
            <a:off x="40350" y="134875"/>
            <a:ext cx="12111300" cy="978900"/>
          </a:xfrm>
          <a:prstGeom prst="rect">
            <a:avLst/>
          </a:prstGeom>
          <a:noFill/>
          <a:ln>
            <a:noFill/>
          </a:ln>
        </p:spPr>
        <p:txBody>
          <a:bodyPr spcFirstLastPara="1" wrap="square" lIns="91425" tIns="45700" rIns="91425" bIns="45700" anchor="t" anchorCtr="0">
            <a:spAutoFit/>
          </a:bodyPr>
          <a:lstStyle/>
          <a:p>
            <a:pPr marL="0" marR="160016" lvl="0" indent="0" algn="ctr" rtl="0">
              <a:lnSpc>
                <a:spcPct val="90000"/>
              </a:lnSpc>
              <a:spcBef>
                <a:spcPts val="0"/>
              </a:spcBef>
              <a:spcAft>
                <a:spcPts val="0"/>
              </a:spcAft>
              <a:buClr>
                <a:schemeClr val="accent1"/>
              </a:buClr>
              <a:buSzPts val="3600"/>
              <a:buFont typeface="Century Gothic"/>
              <a:buNone/>
            </a:pPr>
            <a:r>
              <a:rPr lang="es-CR" sz="3200" b="1">
                <a:solidFill>
                  <a:srgbClr val="182951"/>
                </a:solidFill>
              </a:rPr>
              <a:t>¿Cuál es el perfil de las mujeres que no participan en el mercado laboral?</a:t>
            </a:r>
            <a:endParaRPr sz="2800" i="0" u="none" strike="noStrike" cap="none">
              <a:solidFill>
                <a:srgbClr val="0034A0"/>
              </a:solidFill>
            </a:endParaRPr>
          </a:p>
        </p:txBody>
      </p:sp>
      <p:sp>
        <p:nvSpPr>
          <p:cNvPr id="220" name="Google Shape;220;p22"/>
          <p:cNvSpPr txBox="1"/>
          <p:nvPr/>
        </p:nvSpPr>
        <p:spPr>
          <a:xfrm>
            <a:off x="838800" y="6547950"/>
            <a:ext cx="10186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es-CR" sz="1200" i="0" u="none" strike="noStrike" cap="none"/>
              <a:t>Fuente: MTSS, DNE, Observatorio del  Mercado Laboral, con base en la Encuesta Continua de Empleo INEC, </a:t>
            </a:r>
            <a:r>
              <a:rPr lang="es-CR" sz="1200"/>
              <a:t>IV </a:t>
            </a:r>
            <a:r>
              <a:rPr lang="es-CR" sz="1200" i="0" u="none" strike="noStrike" cap="none"/>
              <a:t>trimestre 202</a:t>
            </a:r>
            <a:r>
              <a:rPr lang="es-CR" sz="1200"/>
              <a:t>4.</a:t>
            </a:r>
            <a:endParaRPr sz="1200" i="0" u="none" strike="noStrike" cap="none"/>
          </a:p>
        </p:txBody>
      </p:sp>
      <p:sp>
        <p:nvSpPr>
          <p:cNvPr id="221" name="Google Shape;221;p22"/>
          <p:cNvSpPr txBox="1"/>
          <p:nvPr/>
        </p:nvSpPr>
        <p:spPr>
          <a:xfrm>
            <a:off x="403950" y="1383413"/>
            <a:ext cx="11055900" cy="4693200"/>
          </a:xfrm>
          <a:prstGeom prst="rect">
            <a:avLst/>
          </a:prstGeom>
          <a:noFill/>
          <a:ln>
            <a:noFill/>
          </a:ln>
        </p:spPr>
        <p:txBody>
          <a:bodyPr spcFirstLastPara="1" wrap="square" lIns="91425" tIns="91425" rIns="91425" bIns="91425" anchor="t" anchorCtr="0">
            <a:noAutofit/>
          </a:bodyPr>
          <a:lstStyle/>
          <a:p>
            <a:pPr marL="457200" lvl="0" indent="-355600" algn="just" rtl="0">
              <a:spcBef>
                <a:spcPts val="0"/>
              </a:spcBef>
              <a:spcAft>
                <a:spcPts val="0"/>
              </a:spcAft>
              <a:buClr>
                <a:schemeClr val="dk1"/>
              </a:buClr>
              <a:buSzPts val="2000"/>
              <a:buChar char="●"/>
            </a:pPr>
            <a:r>
              <a:rPr lang="es-CR" sz="2000">
                <a:solidFill>
                  <a:schemeClr val="dk1"/>
                </a:solidFill>
              </a:rPr>
              <a:t>La tasa de no participación de las mujeres es de 55,2%, mientras que para los hombres es de 31,4%, es decir, una brecha de género de casi 24 p.p. </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Una de las principales razones de la inactividad laboral de las mujeres se relaciona con la atención de labores domésticas y de cuidados. Las mujeres suelen tener una carga desproporcionada en cuanto a las responsabilidades del trabajo del hogar y de cuidados de niños(as), personas con discapacidad y personas adultas mayores. Las mujeres realizan hasta 2,3 veces más trabajo doméstico no remunerado que los hombres, lo cual puede limitar su disponibilidad para trabajar o buscar un empleo. </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En muchos casos, las mujeres que no participan en el mercado de trabajo tienen niveles educativos bajos, lo que también les dificulta el acceso a un empleo.</a:t>
            </a:r>
            <a:endParaRPr sz="2000">
              <a:solidFill>
                <a:schemeClr val="dk1"/>
              </a:solidFill>
            </a:endParaRPr>
          </a:p>
          <a:p>
            <a:pPr marL="457200" lvl="0" indent="-355600" algn="just" rtl="0">
              <a:spcBef>
                <a:spcPts val="1000"/>
              </a:spcBef>
              <a:spcAft>
                <a:spcPts val="0"/>
              </a:spcAft>
              <a:buClr>
                <a:schemeClr val="dk1"/>
              </a:buClr>
              <a:buSzPts val="2000"/>
              <a:buChar char="●"/>
            </a:pPr>
            <a:r>
              <a:rPr lang="es-CR" sz="2000">
                <a:solidFill>
                  <a:schemeClr val="dk1"/>
                </a:solidFill>
              </a:rPr>
              <a:t>La inactividad laboral femenina es más alta en los extremos de la distribución etaria (jóvenes de 15 a 24 años y de 60 años o más).</a:t>
            </a:r>
            <a:endParaRPr sz="2000">
              <a:solidFill>
                <a:schemeClr val="dk1"/>
              </a:solidFill>
              <a:latin typeface="Calibri"/>
              <a:ea typeface="Calibri"/>
              <a:cs typeface="Calibri"/>
              <a:sym typeface="Calibri"/>
            </a:endParaRPr>
          </a:p>
          <a:p>
            <a:pPr marL="0" lvl="0" indent="0" algn="just" rtl="0">
              <a:spcBef>
                <a:spcPts val="1000"/>
              </a:spcBef>
              <a:spcAft>
                <a:spcPts val="0"/>
              </a:spcAft>
              <a:buNone/>
            </a:pPr>
            <a:endParaRPr sz="2000">
              <a:solidFill>
                <a:schemeClr val="dk1"/>
              </a:solidFill>
              <a:latin typeface="Calibri"/>
              <a:ea typeface="Calibri"/>
              <a:cs typeface="Calibri"/>
              <a:sym typeface="Calibri"/>
            </a:endParaRPr>
          </a:p>
          <a:p>
            <a:pPr marL="0" lvl="0" indent="0" algn="just"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Panorámica</PresentationFormat>
  <Paragraphs>321</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Manjari Thin</vt:lpstr>
      <vt:lpstr>Century Gothic</vt:lpstr>
      <vt:lpstr>Calibri</vt:lpstr>
      <vt:lpstr>Manjari</vt:lpstr>
      <vt:lpstr>Arial</vt:lpstr>
      <vt:lpstr>Basic</vt:lpstr>
      <vt:lpstr>1_Tema de Office</vt:lpstr>
      <vt:lpstr>Perfil de la población femenina, por condición de actividad,  IV Trimestre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de la población femenina, por condición de actividad,  IV Trimestre 2024</dc:title>
  <dc:creator>Esmeralda Benavides Murillo</dc:creator>
  <cp:lastModifiedBy>esmeralda benavides murillo</cp:lastModifiedBy>
  <cp:revision>1</cp:revision>
  <dcterms:modified xsi:type="dcterms:W3CDTF">2025-03-19T21:00:25Z</dcterms:modified>
</cp:coreProperties>
</file>